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sldIdLst>
    <p:sldId id="277" r:id="rId2"/>
    <p:sldId id="454" r:id="rId3"/>
    <p:sldId id="1215" r:id="rId4"/>
    <p:sldId id="312" r:id="rId5"/>
    <p:sldId id="1159" r:id="rId6"/>
    <p:sldId id="1213" r:id="rId7"/>
    <p:sldId id="396" r:id="rId8"/>
    <p:sldId id="370" r:id="rId9"/>
    <p:sldId id="371" r:id="rId10"/>
    <p:sldId id="429" r:id="rId11"/>
    <p:sldId id="408" r:id="rId12"/>
    <p:sldId id="417" r:id="rId13"/>
    <p:sldId id="1153" r:id="rId14"/>
    <p:sldId id="1190" r:id="rId15"/>
    <p:sldId id="1151" r:id="rId16"/>
    <p:sldId id="1152" r:id="rId17"/>
    <p:sldId id="1154" r:id="rId18"/>
    <p:sldId id="1219" r:id="rId19"/>
    <p:sldId id="1157" r:id="rId20"/>
    <p:sldId id="1140" r:id="rId21"/>
    <p:sldId id="1220" r:id="rId22"/>
    <p:sldId id="1141" r:id="rId23"/>
    <p:sldId id="1205" r:id="rId24"/>
    <p:sldId id="550" r:id="rId25"/>
    <p:sldId id="1145" r:id="rId26"/>
    <p:sldId id="1200" r:id="rId27"/>
    <p:sldId id="1216" r:id="rId28"/>
    <p:sldId id="1149" r:id="rId29"/>
    <p:sldId id="1150" r:id="rId30"/>
    <p:sldId id="1142" r:id="rId31"/>
    <p:sldId id="456" r:id="rId32"/>
    <p:sldId id="1156" r:id="rId33"/>
    <p:sldId id="1217" r:id="rId34"/>
    <p:sldId id="1143" r:id="rId35"/>
    <p:sldId id="1218" r:id="rId36"/>
    <p:sldId id="1144" r:id="rId37"/>
    <p:sldId id="457" r:id="rId38"/>
    <p:sldId id="471"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B3E75"/>
    <a:srgbClr val="9812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80072" autoAdjust="0"/>
  </p:normalViewPr>
  <p:slideViewPr>
    <p:cSldViewPr snapToGrid="0">
      <p:cViewPr varScale="1">
        <p:scale>
          <a:sx n="76" d="100"/>
          <a:sy n="76" d="100"/>
        </p:scale>
        <p:origin x="96" y="426"/>
      </p:cViewPr>
      <p:guideLst/>
    </p:cSldViewPr>
  </p:slideViewPr>
  <p:notesTextViewPr>
    <p:cViewPr>
      <p:scale>
        <a:sx n="3" d="2"/>
        <a:sy n="3" d="2"/>
      </p:scale>
      <p:origin x="0" y="0"/>
    </p:cViewPr>
  </p:notesTextViewPr>
  <p:notesViewPr>
    <p:cSldViewPr snapToGrid="0">
      <p:cViewPr varScale="1">
        <p:scale>
          <a:sx n="74" d="100"/>
          <a:sy n="74" d="100"/>
        </p:scale>
        <p:origin x="2874" y="-7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65150-CBFE-4D5A-98F7-931A37D3FCB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CH"/>
        </a:p>
      </dgm:t>
    </dgm:pt>
    <dgm:pt modelId="{D13A3637-8BCB-4046-89F3-5D7783A8BFB9}">
      <dgm:prSet phldrT="[Texte]" custT="1"/>
      <dgm:spPr/>
      <dgm:t>
        <a:bodyPr/>
        <a:lstStyle/>
        <a:p>
          <a:r>
            <a:rPr lang="fr-CH" sz="2000" dirty="0"/>
            <a:t>Se connaître soi-même</a:t>
          </a:r>
        </a:p>
      </dgm:t>
    </dgm:pt>
    <dgm:pt modelId="{5BEDE737-7B5E-40A4-8159-8B60D9132364}" type="parTrans" cxnId="{55599F4F-8E5B-46E7-8A5C-CD7A7DF7FCAE}">
      <dgm:prSet/>
      <dgm:spPr/>
      <dgm:t>
        <a:bodyPr/>
        <a:lstStyle/>
        <a:p>
          <a:endParaRPr lang="fr-CH"/>
        </a:p>
      </dgm:t>
    </dgm:pt>
    <dgm:pt modelId="{9DE00FBE-28CE-4DE4-9625-D85260EBBEAA}" type="sibTrans" cxnId="{55599F4F-8E5B-46E7-8A5C-CD7A7DF7FCAE}">
      <dgm:prSet/>
      <dgm:spPr/>
      <dgm:t>
        <a:bodyPr/>
        <a:lstStyle/>
        <a:p>
          <a:endParaRPr lang="fr-CH"/>
        </a:p>
      </dgm:t>
    </dgm:pt>
    <dgm:pt modelId="{63DAD4A7-0E89-4FA0-8482-9B76538C5635}">
      <dgm:prSet phldrT="[Texte]" custT="1"/>
      <dgm:spPr/>
      <dgm:t>
        <a:bodyPr/>
        <a:lstStyle/>
        <a:p>
          <a:r>
            <a:rPr lang="fr-CH" sz="2000" dirty="0"/>
            <a:t>Identifier le cadre de la FP et les possibles</a:t>
          </a:r>
        </a:p>
      </dgm:t>
    </dgm:pt>
    <dgm:pt modelId="{DB319268-3007-4D29-9A8A-9115DC9CE374}" type="parTrans" cxnId="{AA83382F-10C5-48D0-8348-8270E52B5B9F}">
      <dgm:prSet/>
      <dgm:spPr/>
      <dgm:t>
        <a:bodyPr/>
        <a:lstStyle/>
        <a:p>
          <a:endParaRPr lang="fr-CH"/>
        </a:p>
      </dgm:t>
    </dgm:pt>
    <dgm:pt modelId="{1C95EB28-1E1D-45C6-BB57-1F6E966CD3F5}" type="sibTrans" cxnId="{AA83382F-10C5-48D0-8348-8270E52B5B9F}">
      <dgm:prSet/>
      <dgm:spPr/>
      <dgm:t>
        <a:bodyPr/>
        <a:lstStyle/>
        <a:p>
          <a:endParaRPr lang="fr-CH"/>
        </a:p>
      </dgm:t>
    </dgm:pt>
    <dgm:pt modelId="{657BC429-7DE6-4F69-AD8D-CAD8D7792201}">
      <dgm:prSet phldrT="[Texte]" custT="1"/>
      <dgm:spPr/>
      <dgm:t>
        <a:bodyPr/>
        <a:lstStyle/>
        <a:p>
          <a:r>
            <a:rPr lang="fr-CH" sz="1800" dirty="0"/>
            <a:t>Dispositifs de FP</a:t>
          </a:r>
        </a:p>
      </dgm:t>
    </dgm:pt>
    <dgm:pt modelId="{E4E4AF01-01C4-4E85-A50F-9D91C42FE481}" type="parTrans" cxnId="{A30A5082-BE0E-4655-B599-8C1654281D57}">
      <dgm:prSet/>
      <dgm:spPr/>
      <dgm:t>
        <a:bodyPr/>
        <a:lstStyle/>
        <a:p>
          <a:endParaRPr lang="fr-CH"/>
        </a:p>
      </dgm:t>
    </dgm:pt>
    <dgm:pt modelId="{46C7CE06-8E0D-4D65-9F3C-782DE587091F}" type="sibTrans" cxnId="{A30A5082-BE0E-4655-B599-8C1654281D57}">
      <dgm:prSet/>
      <dgm:spPr/>
      <dgm:t>
        <a:bodyPr/>
        <a:lstStyle/>
        <a:p>
          <a:endParaRPr lang="fr-CH"/>
        </a:p>
      </dgm:t>
    </dgm:pt>
    <dgm:pt modelId="{82DF0974-5EAF-4116-8289-527735CFE119}">
      <dgm:prSet phldrT="[Texte]" custT="1"/>
      <dgm:spPr/>
      <dgm:t>
        <a:bodyPr/>
        <a:lstStyle/>
        <a:p>
          <a:r>
            <a:rPr lang="fr-CH" sz="2000" dirty="0"/>
            <a:t>Choisir un lieu de FP (sens- aspirations)</a:t>
          </a:r>
        </a:p>
      </dgm:t>
    </dgm:pt>
    <dgm:pt modelId="{E7CC5AF8-6921-4F03-9AA0-031F76432DA4}" type="parTrans" cxnId="{0663F25E-AF87-4D5A-8D04-A46309D02EFC}">
      <dgm:prSet/>
      <dgm:spPr/>
      <dgm:t>
        <a:bodyPr/>
        <a:lstStyle/>
        <a:p>
          <a:endParaRPr lang="fr-CH"/>
        </a:p>
      </dgm:t>
    </dgm:pt>
    <dgm:pt modelId="{BEDEB674-BF85-42F3-AE71-2D29992EDECC}" type="sibTrans" cxnId="{0663F25E-AF87-4D5A-8D04-A46309D02EFC}">
      <dgm:prSet/>
      <dgm:spPr/>
      <dgm:t>
        <a:bodyPr/>
        <a:lstStyle/>
        <a:p>
          <a:endParaRPr lang="fr-CH"/>
        </a:p>
      </dgm:t>
    </dgm:pt>
    <dgm:pt modelId="{5E48B783-4EE5-4BF9-8B61-B6D0EDD5FE8F}">
      <dgm:prSet phldrT="[Texte]" custT="1"/>
      <dgm:spPr/>
      <dgm:t>
        <a:bodyPr/>
        <a:lstStyle/>
        <a:p>
          <a:r>
            <a:rPr lang="fr-CH" sz="1800" dirty="0"/>
            <a:t>Fiche de renseignements et Journée intersites du 19.02.2025</a:t>
          </a:r>
        </a:p>
      </dgm:t>
    </dgm:pt>
    <dgm:pt modelId="{452D7F51-880C-46AC-B4AA-431B3475A6A4}" type="parTrans" cxnId="{7CA26E9A-83A1-417C-AD4E-F1153951F47D}">
      <dgm:prSet/>
      <dgm:spPr/>
      <dgm:t>
        <a:bodyPr/>
        <a:lstStyle/>
        <a:p>
          <a:endParaRPr lang="fr-CH"/>
        </a:p>
      </dgm:t>
    </dgm:pt>
    <dgm:pt modelId="{F393E943-A193-47C2-9AD3-AFF8E48FF114}" type="sibTrans" cxnId="{7CA26E9A-83A1-417C-AD4E-F1153951F47D}">
      <dgm:prSet/>
      <dgm:spPr/>
      <dgm:t>
        <a:bodyPr/>
        <a:lstStyle/>
        <a:p>
          <a:endParaRPr lang="fr-CH"/>
        </a:p>
      </dgm:t>
    </dgm:pt>
    <dgm:pt modelId="{9DD390B9-F759-4A09-B12D-24F249860082}">
      <dgm:prSet custT="1"/>
      <dgm:spPr/>
      <dgm:t>
        <a:bodyPr/>
        <a:lstStyle/>
        <a:p>
          <a:r>
            <a:rPr lang="fr-CH" sz="2000" dirty="0"/>
            <a:t>Définir ses aspirations personnelles</a:t>
          </a:r>
        </a:p>
      </dgm:t>
    </dgm:pt>
    <dgm:pt modelId="{F0322211-DE5C-4F46-B853-386FD5FA12E7}" type="parTrans" cxnId="{AAF7F12D-F3D9-4830-AF49-71AD4CA0C9D3}">
      <dgm:prSet/>
      <dgm:spPr/>
      <dgm:t>
        <a:bodyPr/>
        <a:lstStyle/>
        <a:p>
          <a:endParaRPr lang="fr-CH"/>
        </a:p>
      </dgm:t>
    </dgm:pt>
    <dgm:pt modelId="{ED57855B-0B1A-43B6-8F88-1C50249A870A}" type="sibTrans" cxnId="{AAF7F12D-F3D9-4830-AF49-71AD4CA0C9D3}">
      <dgm:prSet/>
      <dgm:spPr/>
      <dgm:t>
        <a:bodyPr/>
        <a:lstStyle/>
        <a:p>
          <a:endParaRPr lang="fr-CH"/>
        </a:p>
      </dgm:t>
    </dgm:pt>
    <dgm:pt modelId="{1B3F4305-2752-4E40-970A-6C74AA93B68F}">
      <dgm:prSet custT="1"/>
      <dgm:spPr/>
      <dgm:t>
        <a:bodyPr/>
        <a:lstStyle/>
        <a:p>
          <a:r>
            <a:rPr lang="fr-CH" sz="1800" dirty="0"/>
            <a:t>Quel prof. j’aimerais devenir?</a:t>
          </a:r>
        </a:p>
      </dgm:t>
    </dgm:pt>
    <dgm:pt modelId="{C7320B99-78F3-4401-BE45-E9B06FA1AA70}" type="parTrans" cxnId="{F0C36FC5-7F64-42AE-8609-4E7D1561E431}">
      <dgm:prSet/>
      <dgm:spPr/>
      <dgm:t>
        <a:bodyPr/>
        <a:lstStyle/>
        <a:p>
          <a:endParaRPr lang="fr-CH"/>
        </a:p>
      </dgm:t>
    </dgm:pt>
    <dgm:pt modelId="{DA4C902A-FE7D-451F-97BC-8EACF2203F69}" type="sibTrans" cxnId="{F0C36FC5-7F64-42AE-8609-4E7D1561E431}">
      <dgm:prSet/>
      <dgm:spPr/>
      <dgm:t>
        <a:bodyPr/>
        <a:lstStyle/>
        <a:p>
          <a:endParaRPr lang="fr-CH"/>
        </a:p>
      </dgm:t>
    </dgm:pt>
    <dgm:pt modelId="{0EB49A5A-0DD5-4C75-B880-CEE44A32E78A}">
      <dgm:prSet custT="1"/>
      <dgm:spPr/>
      <dgm:t>
        <a:bodyPr/>
        <a:lstStyle/>
        <a:p>
          <a:r>
            <a:rPr lang="fr-CH" sz="1800" dirty="0"/>
            <a:t>Vers quoi je tends, à quoi j’aspire?</a:t>
          </a:r>
        </a:p>
      </dgm:t>
    </dgm:pt>
    <dgm:pt modelId="{42CDDA4F-FE9B-482E-B9F5-A45509BBA8AD}" type="parTrans" cxnId="{E291D988-7166-4B7A-9886-414681284A58}">
      <dgm:prSet/>
      <dgm:spPr/>
      <dgm:t>
        <a:bodyPr/>
        <a:lstStyle/>
        <a:p>
          <a:endParaRPr lang="fr-CH"/>
        </a:p>
      </dgm:t>
    </dgm:pt>
    <dgm:pt modelId="{6DD9DCB7-B0CB-4C4E-B32C-991B7C7709A8}" type="sibTrans" cxnId="{E291D988-7166-4B7A-9886-414681284A58}">
      <dgm:prSet/>
      <dgm:spPr/>
      <dgm:t>
        <a:bodyPr/>
        <a:lstStyle/>
        <a:p>
          <a:endParaRPr lang="fr-CH"/>
        </a:p>
      </dgm:t>
    </dgm:pt>
    <dgm:pt modelId="{87E0873B-89C6-40E2-8E34-EDD2B9F701AC}">
      <dgm:prSet phldrT="[Texte]" custT="1"/>
      <dgm:spPr/>
      <dgm:t>
        <a:bodyPr/>
        <a:lstStyle/>
        <a:p>
          <a:r>
            <a:rPr lang="fr-CH" sz="1800" dirty="0"/>
            <a:t>Organisation HETS-FR</a:t>
          </a:r>
        </a:p>
      </dgm:t>
    </dgm:pt>
    <dgm:pt modelId="{961373B5-8315-4372-8D8B-04B078594886}" type="parTrans" cxnId="{8BD698ED-5770-4135-96EC-E575885C9CD2}">
      <dgm:prSet/>
      <dgm:spPr/>
      <dgm:t>
        <a:bodyPr/>
        <a:lstStyle/>
        <a:p>
          <a:endParaRPr lang="fr-CH"/>
        </a:p>
      </dgm:t>
    </dgm:pt>
    <dgm:pt modelId="{F6E0C717-2685-42AA-B0D6-22C270EC5D92}" type="sibTrans" cxnId="{8BD698ED-5770-4135-96EC-E575885C9CD2}">
      <dgm:prSet/>
      <dgm:spPr/>
      <dgm:t>
        <a:bodyPr/>
        <a:lstStyle/>
        <a:p>
          <a:endParaRPr lang="fr-CH"/>
        </a:p>
      </dgm:t>
    </dgm:pt>
    <dgm:pt modelId="{BE559339-CE66-4081-9C86-3B89B96E5DB3}" type="pres">
      <dgm:prSet presAssocID="{16765150-CBFE-4D5A-98F7-931A37D3FCB5}" presName="Name0" presStyleCnt="0">
        <dgm:presLayoutVars>
          <dgm:dir/>
          <dgm:animLvl val="lvl"/>
          <dgm:resizeHandles val="exact"/>
        </dgm:presLayoutVars>
      </dgm:prSet>
      <dgm:spPr/>
    </dgm:pt>
    <dgm:pt modelId="{74B426E8-8C64-4EF0-86DA-845AE17385D2}" type="pres">
      <dgm:prSet presAssocID="{16765150-CBFE-4D5A-98F7-931A37D3FCB5}" presName="tSp" presStyleCnt="0"/>
      <dgm:spPr/>
    </dgm:pt>
    <dgm:pt modelId="{C21F02A0-E304-46FB-BCDC-CF4E0BF41A49}" type="pres">
      <dgm:prSet presAssocID="{16765150-CBFE-4D5A-98F7-931A37D3FCB5}" presName="bSp" presStyleCnt="0"/>
      <dgm:spPr/>
    </dgm:pt>
    <dgm:pt modelId="{C56C5F86-B0FE-4E2B-B6CE-B2CDF4728C68}" type="pres">
      <dgm:prSet presAssocID="{16765150-CBFE-4D5A-98F7-931A37D3FCB5}" presName="process" presStyleCnt="0"/>
      <dgm:spPr/>
    </dgm:pt>
    <dgm:pt modelId="{A2F29971-A4BF-4186-A60C-D10000850832}" type="pres">
      <dgm:prSet presAssocID="{D13A3637-8BCB-4046-89F3-5D7783A8BFB9}" presName="composite1" presStyleCnt="0"/>
      <dgm:spPr/>
    </dgm:pt>
    <dgm:pt modelId="{3F6C29C4-79A9-4310-B621-26939271320E}" type="pres">
      <dgm:prSet presAssocID="{D13A3637-8BCB-4046-89F3-5D7783A8BFB9}" presName="dummyNode1" presStyleLbl="node1" presStyleIdx="0" presStyleCnt="4"/>
      <dgm:spPr/>
    </dgm:pt>
    <dgm:pt modelId="{343F7951-1928-4FC2-BF0D-53FAED63474D}" type="pres">
      <dgm:prSet presAssocID="{D13A3637-8BCB-4046-89F3-5D7783A8BFB9}" presName="childNode1" presStyleLbl="bgAcc1" presStyleIdx="0" presStyleCnt="4" custScaleX="100802">
        <dgm:presLayoutVars>
          <dgm:bulletEnabled val="1"/>
        </dgm:presLayoutVars>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E4E3E86B-909B-44EF-9409-B75608BB8017}" type="pres">
      <dgm:prSet presAssocID="{D13A3637-8BCB-4046-89F3-5D7783A8BFB9}" presName="childNode1tx" presStyleLbl="bgAcc1" presStyleIdx="0" presStyleCnt="4">
        <dgm:presLayoutVars>
          <dgm:bulletEnabled val="1"/>
        </dgm:presLayoutVars>
      </dgm:prSet>
      <dgm:spPr/>
    </dgm:pt>
    <dgm:pt modelId="{B8A36FF2-7588-4322-8786-E3BCAD892BB0}" type="pres">
      <dgm:prSet presAssocID="{D13A3637-8BCB-4046-89F3-5D7783A8BFB9}" presName="parentNode1" presStyleLbl="node1" presStyleIdx="0" presStyleCnt="4" custScaleY="159562">
        <dgm:presLayoutVars>
          <dgm:chMax val="1"/>
          <dgm:bulletEnabled val="1"/>
        </dgm:presLayoutVars>
      </dgm:prSet>
      <dgm:spPr/>
    </dgm:pt>
    <dgm:pt modelId="{5918DA83-58D3-4FBB-981B-467632C25C27}" type="pres">
      <dgm:prSet presAssocID="{D13A3637-8BCB-4046-89F3-5D7783A8BFB9}" presName="connSite1" presStyleCnt="0"/>
      <dgm:spPr/>
    </dgm:pt>
    <dgm:pt modelId="{E7FA1CFF-E2FB-46A3-A1F5-7EE21D636788}" type="pres">
      <dgm:prSet presAssocID="{9DE00FBE-28CE-4DE4-9625-D85260EBBEAA}" presName="Name9" presStyleLbl="sibTrans2D1" presStyleIdx="0" presStyleCnt="3"/>
      <dgm:spPr/>
    </dgm:pt>
    <dgm:pt modelId="{1E039071-0288-480B-B1AF-AB07DCA58BE5}" type="pres">
      <dgm:prSet presAssocID="{9DD390B9-F759-4A09-B12D-24F249860082}" presName="composite2" presStyleCnt="0"/>
      <dgm:spPr/>
    </dgm:pt>
    <dgm:pt modelId="{F9FEBA60-F20C-4F3D-A9F1-06B0BD7A4D45}" type="pres">
      <dgm:prSet presAssocID="{9DD390B9-F759-4A09-B12D-24F249860082}" presName="dummyNode2" presStyleLbl="node1" presStyleIdx="0" presStyleCnt="4"/>
      <dgm:spPr/>
    </dgm:pt>
    <dgm:pt modelId="{38D6FBA7-01C8-44E0-AC9D-C2B729A3FD6C}" type="pres">
      <dgm:prSet presAssocID="{9DD390B9-F759-4A09-B12D-24F249860082}" presName="childNode2" presStyleLbl="bgAcc1" presStyleIdx="1" presStyleCnt="4" custScaleX="136346" custScaleY="179809" custLinFactNeighborX="-3427" custLinFactNeighborY="17661">
        <dgm:presLayoutVars>
          <dgm:bulletEnabled val="1"/>
        </dgm:presLayoutVars>
      </dgm:prSet>
      <dgm:spPr/>
    </dgm:pt>
    <dgm:pt modelId="{E7F53930-FC35-40DF-85BB-45B2FFCC1203}" type="pres">
      <dgm:prSet presAssocID="{9DD390B9-F759-4A09-B12D-24F249860082}" presName="childNode2tx" presStyleLbl="bgAcc1" presStyleIdx="1" presStyleCnt="4">
        <dgm:presLayoutVars>
          <dgm:bulletEnabled val="1"/>
        </dgm:presLayoutVars>
      </dgm:prSet>
      <dgm:spPr/>
    </dgm:pt>
    <dgm:pt modelId="{72BF6111-9F7B-49FD-8123-F888F99264F6}" type="pres">
      <dgm:prSet presAssocID="{9DD390B9-F759-4A09-B12D-24F249860082}" presName="parentNode2" presStyleLbl="node1" presStyleIdx="1" presStyleCnt="4" custScaleX="130710" custScaleY="146473" custLinFactNeighborX="2221" custLinFactNeighborY="-40494">
        <dgm:presLayoutVars>
          <dgm:chMax val="0"/>
          <dgm:bulletEnabled val="1"/>
        </dgm:presLayoutVars>
      </dgm:prSet>
      <dgm:spPr/>
    </dgm:pt>
    <dgm:pt modelId="{23E4E7B1-51A2-4884-8747-739699604162}" type="pres">
      <dgm:prSet presAssocID="{9DD390B9-F759-4A09-B12D-24F249860082}" presName="connSite2" presStyleCnt="0"/>
      <dgm:spPr/>
    </dgm:pt>
    <dgm:pt modelId="{7F2B42C0-2664-48B2-BC47-1462E3859D8D}" type="pres">
      <dgm:prSet presAssocID="{ED57855B-0B1A-43B6-8F88-1C50249A870A}" presName="Name18" presStyleLbl="sibTrans2D1" presStyleIdx="1" presStyleCnt="3"/>
      <dgm:spPr/>
    </dgm:pt>
    <dgm:pt modelId="{9913BD42-4AA5-491E-AED7-34B74FCE269D}" type="pres">
      <dgm:prSet presAssocID="{63DAD4A7-0E89-4FA0-8482-9B76538C5635}" presName="composite1" presStyleCnt="0"/>
      <dgm:spPr/>
    </dgm:pt>
    <dgm:pt modelId="{E607F6F9-98CC-4984-A21C-D38AFC1700C7}" type="pres">
      <dgm:prSet presAssocID="{63DAD4A7-0E89-4FA0-8482-9B76538C5635}" presName="dummyNode1" presStyleLbl="node1" presStyleIdx="1" presStyleCnt="4"/>
      <dgm:spPr/>
    </dgm:pt>
    <dgm:pt modelId="{52472835-3FD0-4647-AFF1-08BEFB920B1F}" type="pres">
      <dgm:prSet presAssocID="{63DAD4A7-0E89-4FA0-8482-9B76538C5635}" presName="childNode1" presStyleLbl="bgAcc1" presStyleIdx="2" presStyleCnt="4" custScaleX="135395">
        <dgm:presLayoutVars>
          <dgm:bulletEnabled val="1"/>
        </dgm:presLayoutVars>
      </dgm:prSet>
      <dgm:spPr/>
    </dgm:pt>
    <dgm:pt modelId="{4437F550-91B6-430D-BB1F-E7262EA29F7D}" type="pres">
      <dgm:prSet presAssocID="{63DAD4A7-0E89-4FA0-8482-9B76538C5635}" presName="childNode1tx" presStyleLbl="bgAcc1" presStyleIdx="2" presStyleCnt="4">
        <dgm:presLayoutVars>
          <dgm:bulletEnabled val="1"/>
        </dgm:presLayoutVars>
      </dgm:prSet>
      <dgm:spPr/>
    </dgm:pt>
    <dgm:pt modelId="{30B73D25-6DA9-43DE-92C0-52BDEAB809F3}" type="pres">
      <dgm:prSet presAssocID="{63DAD4A7-0E89-4FA0-8482-9B76538C5635}" presName="parentNode1" presStyleLbl="node1" presStyleIdx="2" presStyleCnt="4" custScaleX="141322" custScaleY="215000" custLinFactNeighborX="2364" custLinFactNeighborY="57486">
        <dgm:presLayoutVars>
          <dgm:chMax val="1"/>
          <dgm:bulletEnabled val="1"/>
        </dgm:presLayoutVars>
      </dgm:prSet>
      <dgm:spPr/>
    </dgm:pt>
    <dgm:pt modelId="{00F1F55F-94D1-43ED-8356-CE12EE874ADB}" type="pres">
      <dgm:prSet presAssocID="{63DAD4A7-0E89-4FA0-8482-9B76538C5635}" presName="connSite1" presStyleCnt="0"/>
      <dgm:spPr/>
    </dgm:pt>
    <dgm:pt modelId="{DAA1B849-E450-4B5C-AEED-667127D1EB74}" type="pres">
      <dgm:prSet presAssocID="{1C95EB28-1E1D-45C6-BB57-1F6E966CD3F5}" presName="Name9" presStyleLbl="sibTrans2D1" presStyleIdx="2" presStyleCnt="3"/>
      <dgm:spPr/>
    </dgm:pt>
    <dgm:pt modelId="{8ABAFEEC-C26E-4822-897D-12CCC744EE24}" type="pres">
      <dgm:prSet presAssocID="{82DF0974-5EAF-4116-8289-527735CFE119}" presName="composite2" presStyleCnt="0"/>
      <dgm:spPr/>
    </dgm:pt>
    <dgm:pt modelId="{6FB704ED-6D79-4983-A3CF-94FD8D009C94}" type="pres">
      <dgm:prSet presAssocID="{82DF0974-5EAF-4116-8289-527735CFE119}" presName="dummyNode2" presStyleLbl="node1" presStyleIdx="2" presStyleCnt="4"/>
      <dgm:spPr/>
    </dgm:pt>
    <dgm:pt modelId="{45AFD178-4765-4A2B-82E7-7D9F82FD45E3}" type="pres">
      <dgm:prSet presAssocID="{82DF0974-5EAF-4116-8289-527735CFE119}" presName="childNode2" presStyleLbl="bgAcc1" presStyleIdx="3" presStyleCnt="4" custScaleX="131790" custScaleY="153521">
        <dgm:presLayoutVars>
          <dgm:bulletEnabled val="1"/>
        </dgm:presLayoutVars>
      </dgm:prSet>
      <dgm:spPr/>
    </dgm:pt>
    <dgm:pt modelId="{4D3AAE69-AFE0-4E5C-8EC8-A59203DE78DB}" type="pres">
      <dgm:prSet presAssocID="{82DF0974-5EAF-4116-8289-527735CFE119}" presName="childNode2tx" presStyleLbl="bgAcc1" presStyleIdx="3" presStyleCnt="4">
        <dgm:presLayoutVars>
          <dgm:bulletEnabled val="1"/>
        </dgm:presLayoutVars>
      </dgm:prSet>
      <dgm:spPr/>
    </dgm:pt>
    <dgm:pt modelId="{6CA2F7E6-62D7-4515-BA16-A50A275693C0}" type="pres">
      <dgm:prSet presAssocID="{82DF0974-5EAF-4116-8289-527735CFE119}" presName="parentNode2" presStyleLbl="node1" presStyleIdx="3" presStyleCnt="4" custScaleX="132322" custScaleY="210629" custLinFactNeighborX="-6887" custLinFactNeighborY="-77142">
        <dgm:presLayoutVars>
          <dgm:chMax val="0"/>
          <dgm:bulletEnabled val="1"/>
        </dgm:presLayoutVars>
      </dgm:prSet>
      <dgm:spPr/>
    </dgm:pt>
    <dgm:pt modelId="{B22D3ABA-154F-473F-BDBD-5CA59BBE73CC}" type="pres">
      <dgm:prSet presAssocID="{82DF0974-5EAF-4116-8289-527735CFE119}" presName="connSite2" presStyleCnt="0"/>
      <dgm:spPr/>
    </dgm:pt>
  </dgm:ptLst>
  <dgm:cxnLst>
    <dgm:cxn modelId="{F31B120A-96B7-48C7-9648-7C74FD20484C}" type="presOf" srcId="{657BC429-7DE6-4F69-AD8D-CAD8D7792201}" destId="{4437F550-91B6-430D-BB1F-E7262EA29F7D}" srcOrd="1" destOrd="0" presId="urn:microsoft.com/office/officeart/2005/8/layout/hProcess4"/>
    <dgm:cxn modelId="{394D8A0A-A749-4B19-AAC2-991BA6FCDA2D}" type="presOf" srcId="{D13A3637-8BCB-4046-89F3-5D7783A8BFB9}" destId="{B8A36FF2-7588-4322-8786-E3BCAD892BB0}" srcOrd="0" destOrd="0" presId="urn:microsoft.com/office/officeart/2005/8/layout/hProcess4"/>
    <dgm:cxn modelId="{BA718015-611B-466E-B4FB-6FAB3FF570DE}" type="presOf" srcId="{9DD390B9-F759-4A09-B12D-24F249860082}" destId="{72BF6111-9F7B-49FD-8123-F888F99264F6}" srcOrd="0" destOrd="0" presId="urn:microsoft.com/office/officeart/2005/8/layout/hProcess4"/>
    <dgm:cxn modelId="{8BA68F1C-5D30-4A56-A087-34D7EBDB68C5}" type="presOf" srcId="{657BC429-7DE6-4F69-AD8D-CAD8D7792201}" destId="{52472835-3FD0-4647-AFF1-08BEFB920B1F}" srcOrd="0" destOrd="0" presId="urn:microsoft.com/office/officeart/2005/8/layout/hProcess4"/>
    <dgm:cxn modelId="{8D544A1E-249E-47C8-A6FA-A7D32FB81598}" type="presOf" srcId="{82DF0974-5EAF-4116-8289-527735CFE119}" destId="{6CA2F7E6-62D7-4515-BA16-A50A275693C0}" srcOrd="0" destOrd="0" presId="urn:microsoft.com/office/officeart/2005/8/layout/hProcess4"/>
    <dgm:cxn modelId="{AAF7F12D-F3D9-4830-AF49-71AD4CA0C9D3}" srcId="{16765150-CBFE-4D5A-98F7-931A37D3FCB5}" destId="{9DD390B9-F759-4A09-B12D-24F249860082}" srcOrd="1" destOrd="0" parTransId="{F0322211-DE5C-4F46-B853-386FD5FA12E7}" sibTransId="{ED57855B-0B1A-43B6-8F88-1C50249A870A}"/>
    <dgm:cxn modelId="{AA83382F-10C5-48D0-8348-8270E52B5B9F}" srcId="{16765150-CBFE-4D5A-98F7-931A37D3FCB5}" destId="{63DAD4A7-0E89-4FA0-8482-9B76538C5635}" srcOrd="2" destOrd="0" parTransId="{DB319268-3007-4D29-9A8A-9115DC9CE374}" sibTransId="{1C95EB28-1E1D-45C6-BB57-1F6E966CD3F5}"/>
    <dgm:cxn modelId="{310F5431-93E1-496E-9400-36F0A1C5E72D}" type="presOf" srcId="{1C95EB28-1E1D-45C6-BB57-1F6E966CD3F5}" destId="{DAA1B849-E450-4B5C-AEED-667127D1EB74}" srcOrd="0" destOrd="0" presId="urn:microsoft.com/office/officeart/2005/8/layout/hProcess4"/>
    <dgm:cxn modelId="{81DBD633-E913-43D6-8787-BF601CC3BB05}" type="presOf" srcId="{16765150-CBFE-4D5A-98F7-931A37D3FCB5}" destId="{BE559339-CE66-4081-9C86-3B89B96E5DB3}" srcOrd="0" destOrd="0" presId="urn:microsoft.com/office/officeart/2005/8/layout/hProcess4"/>
    <dgm:cxn modelId="{AFBF9C3B-93FA-42C6-970E-D4879EC79AFE}" type="presOf" srcId="{1B3F4305-2752-4E40-970A-6C74AA93B68F}" destId="{E7F53930-FC35-40DF-85BB-45B2FFCC1203}" srcOrd="1" destOrd="0" presId="urn:microsoft.com/office/officeart/2005/8/layout/hProcess4"/>
    <dgm:cxn modelId="{0663F25E-AF87-4D5A-8D04-A46309D02EFC}" srcId="{16765150-CBFE-4D5A-98F7-931A37D3FCB5}" destId="{82DF0974-5EAF-4116-8289-527735CFE119}" srcOrd="3" destOrd="0" parTransId="{E7CC5AF8-6921-4F03-9AA0-031F76432DA4}" sibTransId="{BEDEB674-BF85-42F3-AE71-2D29992EDECC}"/>
    <dgm:cxn modelId="{CF1E6E4E-ECC8-46A1-9B60-A44D062AE344}" type="presOf" srcId="{ED57855B-0B1A-43B6-8F88-1C50249A870A}" destId="{7F2B42C0-2664-48B2-BC47-1462E3859D8D}" srcOrd="0" destOrd="0" presId="urn:microsoft.com/office/officeart/2005/8/layout/hProcess4"/>
    <dgm:cxn modelId="{55599F4F-8E5B-46E7-8A5C-CD7A7DF7FCAE}" srcId="{16765150-CBFE-4D5A-98F7-931A37D3FCB5}" destId="{D13A3637-8BCB-4046-89F3-5D7783A8BFB9}" srcOrd="0" destOrd="0" parTransId="{5BEDE737-7B5E-40A4-8159-8B60D9132364}" sibTransId="{9DE00FBE-28CE-4DE4-9625-D85260EBBEAA}"/>
    <dgm:cxn modelId="{35D31553-9833-437A-B1CD-0B3B749E2DA0}" type="presOf" srcId="{87E0873B-89C6-40E2-8E34-EDD2B9F701AC}" destId="{4437F550-91B6-430D-BB1F-E7262EA29F7D}" srcOrd="1" destOrd="1" presId="urn:microsoft.com/office/officeart/2005/8/layout/hProcess4"/>
    <dgm:cxn modelId="{70193B5A-BE52-4FA6-B507-0EA9B90A6532}" type="presOf" srcId="{0EB49A5A-0DD5-4C75-B880-CEE44A32E78A}" destId="{E7F53930-FC35-40DF-85BB-45B2FFCC1203}" srcOrd="1" destOrd="1" presId="urn:microsoft.com/office/officeart/2005/8/layout/hProcess4"/>
    <dgm:cxn modelId="{A30A5082-BE0E-4655-B599-8C1654281D57}" srcId="{63DAD4A7-0E89-4FA0-8482-9B76538C5635}" destId="{657BC429-7DE6-4F69-AD8D-CAD8D7792201}" srcOrd="0" destOrd="0" parTransId="{E4E4AF01-01C4-4E85-A50F-9D91C42FE481}" sibTransId="{46C7CE06-8E0D-4D65-9F3C-782DE587091F}"/>
    <dgm:cxn modelId="{E291D988-7166-4B7A-9886-414681284A58}" srcId="{9DD390B9-F759-4A09-B12D-24F249860082}" destId="{0EB49A5A-0DD5-4C75-B880-CEE44A32E78A}" srcOrd="1" destOrd="0" parTransId="{42CDDA4F-FE9B-482E-B9F5-A45509BBA8AD}" sibTransId="{6DD9DCB7-B0CB-4C4E-B32C-991B7C7709A8}"/>
    <dgm:cxn modelId="{8FC19596-84EF-4540-A842-9C8A65FFFA21}" type="presOf" srcId="{5E48B783-4EE5-4BF9-8B61-B6D0EDD5FE8F}" destId="{4D3AAE69-AFE0-4E5C-8EC8-A59203DE78DB}" srcOrd="1" destOrd="0" presId="urn:microsoft.com/office/officeart/2005/8/layout/hProcess4"/>
    <dgm:cxn modelId="{7CA26E9A-83A1-417C-AD4E-F1153951F47D}" srcId="{82DF0974-5EAF-4116-8289-527735CFE119}" destId="{5E48B783-4EE5-4BF9-8B61-B6D0EDD5FE8F}" srcOrd="0" destOrd="0" parTransId="{452D7F51-880C-46AC-B4AA-431B3475A6A4}" sibTransId="{F393E943-A193-47C2-9AD3-AFF8E48FF114}"/>
    <dgm:cxn modelId="{9A6862AB-6922-4F5C-BBE6-C86FFAD1DD8F}" type="presOf" srcId="{5E48B783-4EE5-4BF9-8B61-B6D0EDD5FE8F}" destId="{45AFD178-4765-4A2B-82E7-7D9F82FD45E3}" srcOrd="0" destOrd="0" presId="urn:microsoft.com/office/officeart/2005/8/layout/hProcess4"/>
    <dgm:cxn modelId="{28BE7FB6-38C4-4E09-8A8A-6AC503020FA7}" type="presOf" srcId="{63DAD4A7-0E89-4FA0-8482-9B76538C5635}" destId="{30B73D25-6DA9-43DE-92C0-52BDEAB809F3}" srcOrd="0" destOrd="0" presId="urn:microsoft.com/office/officeart/2005/8/layout/hProcess4"/>
    <dgm:cxn modelId="{B6F4B5C2-6E71-4806-9DF6-6534F28FB83A}" type="presOf" srcId="{0EB49A5A-0DD5-4C75-B880-CEE44A32E78A}" destId="{38D6FBA7-01C8-44E0-AC9D-C2B729A3FD6C}" srcOrd="0" destOrd="1" presId="urn:microsoft.com/office/officeart/2005/8/layout/hProcess4"/>
    <dgm:cxn modelId="{F0C36FC5-7F64-42AE-8609-4E7D1561E431}" srcId="{9DD390B9-F759-4A09-B12D-24F249860082}" destId="{1B3F4305-2752-4E40-970A-6C74AA93B68F}" srcOrd="0" destOrd="0" parTransId="{C7320B99-78F3-4401-BE45-E9B06FA1AA70}" sibTransId="{DA4C902A-FE7D-451F-97BC-8EACF2203F69}"/>
    <dgm:cxn modelId="{DCDD99CB-00A7-4F01-BE64-7CF73C5CB309}" type="presOf" srcId="{87E0873B-89C6-40E2-8E34-EDD2B9F701AC}" destId="{52472835-3FD0-4647-AFF1-08BEFB920B1F}" srcOrd="0" destOrd="1" presId="urn:microsoft.com/office/officeart/2005/8/layout/hProcess4"/>
    <dgm:cxn modelId="{330F63E3-A043-422B-AF9A-B0D50CEE808F}" type="presOf" srcId="{9DE00FBE-28CE-4DE4-9625-D85260EBBEAA}" destId="{E7FA1CFF-E2FB-46A3-A1F5-7EE21D636788}" srcOrd="0" destOrd="0" presId="urn:microsoft.com/office/officeart/2005/8/layout/hProcess4"/>
    <dgm:cxn modelId="{BC5DE1E5-A073-41B0-9AC5-D0EE8EBE7E8B}" type="presOf" srcId="{1B3F4305-2752-4E40-970A-6C74AA93B68F}" destId="{38D6FBA7-01C8-44E0-AC9D-C2B729A3FD6C}" srcOrd="0" destOrd="0" presId="urn:microsoft.com/office/officeart/2005/8/layout/hProcess4"/>
    <dgm:cxn modelId="{8BD698ED-5770-4135-96EC-E575885C9CD2}" srcId="{63DAD4A7-0E89-4FA0-8482-9B76538C5635}" destId="{87E0873B-89C6-40E2-8E34-EDD2B9F701AC}" srcOrd="1" destOrd="0" parTransId="{961373B5-8315-4372-8D8B-04B078594886}" sibTransId="{F6E0C717-2685-42AA-B0D6-22C270EC5D92}"/>
    <dgm:cxn modelId="{5ADF3ACC-9747-431F-B271-F300DCE80BD9}" type="presParOf" srcId="{BE559339-CE66-4081-9C86-3B89B96E5DB3}" destId="{74B426E8-8C64-4EF0-86DA-845AE17385D2}" srcOrd="0" destOrd="0" presId="urn:microsoft.com/office/officeart/2005/8/layout/hProcess4"/>
    <dgm:cxn modelId="{5D6DD1F6-0C8D-4138-867E-F1E52876DEA8}" type="presParOf" srcId="{BE559339-CE66-4081-9C86-3B89B96E5DB3}" destId="{C21F02A0-E304-46FB-BCDC-CF4E0BF41A49}" srcOrd="1" destOrd="0" presId="urn:microsoft.com/office/officeart/2005/8/layout/hProcess4"/>
    <dgm:cxn modelId="{0A33B78C-9F80-44E3-A8ED-19A6912A4870}" type="presParOf" srcId="{BE559339-CE66-4081-9C86-3B89B96E5DB3}" destId="{C56C5F86-B0FE-4E2B-B6CE-B2CDF4728C68}" srcOrd="2" destOrd="0" presId="urn:microsoft.com/office/officeart/2005/8/layout/hProcess4"/>
    <dgm:cxn modelId="{4AFDE9E8-AF67-4A71-904A-06A126816BA1}" type="presParOf" srcId="{C56C5F86-B0FE-4E2B-B6CE-B2CDF4728C68}" destId="{A2F29971-A4BF-4186-A60C-D10000850832}" srcOrd="0" destOrd="0" presId="urn:microsoft.com/office/officeart/2005/8/layout/hProcess4"/>
    <dgm:cxn modelId="{80205520-C058-423E-ABF6-11C068A72BE7}" type="presParOf" srcId="{A2F29971-A4BF-4186-A60C-D10000850832}" destId="{3F6C29C4-79A9-4310-B621-26939271320E}" srcOrd="0" destOrd="0" presId="urn:microsoft.com/office/officeart/2005/8/layout/hProcess4"/>
    <dgm:cxn modelId="{49A01E5A-23A2-4E8B-AEF0-BB78D7C21C57}" type="presParOf" srcId="{A2F29971-A4BF-4186-A60C-D10000850832}" destId="{343F7951-1928-4FC2-BF0D-53FAED63474D}" srcOrd="1" destOrd="0" presId="urn:microsoft.com/office/officeart/2005/8/layout/hProcess4"/>
    <dgm:cxn modelId="{C95B3B33-3C8D-4559-984E-3236ED919B5B}" type="presParOf" srcId="{A2F29971-A4BF-4186-A60C-D10000850832}" destId="{E4E3E86B-909B-44EF-9409-B75608BB8017}" srcOrd="2" destOrd="0" presId="urn:microsoft.com/office/officeart/2005/8/layout/hProcess4"/>
    <dgm:cxn modelId="{3A14AD6D-5533-48CD-937A-1C400EEC5060}" type="presParOf" srcId="{A2F29971-A4BF-4186-A60C-D10000850832}" destId="{B8A36FF2-7588-4322-8786-E3BCAD892BB0}" srcOrd="3" destOrd="0" presId="urn:microsoft.com/office/officeart/2005/8/layout/hProcess4"/>
    <dgm:cxn modelId="{6E216F95-26EF-446E-BB5D-3696872FE7FB}" type="presParOf" srcId="{A2F29971-A4BF-4186-A60C-D10000850832}" destId="{5918DA83-58D3-4FBB-981B-467632C25C27}" srcOrd="4" destOrd="0" presId="urn:microsoft.com/office/officeart/2005/8/layout/hProcess4"/>
    <dgm:cxn modelId="{2A690422-B9CF-4CF7-A3A0-5EDE92BAFE27}" type="presParOf" srcId="{C56C5F86-B0FE-4E2B-B6CE-B2CDF4728C68}" destId="{E7FA1CFF-E2FB-46A3-A1F5-7EE21D636788}" srcOrd="1" destOrd="0" presId="urn:microsoft.com/office/officeart/2005/8/layout/hProcess4"/>
    <dgm:cxn modelId="{3EF62E1A-D9E4-462C-A507-E66E752FA55E}" type="presParOf" srcId="{C56C5F86-B0FE-4E2B-B6CE-B2CDF4728C68}" destId="{1E039071-0288-480B-B1AF-AB07DCA58BE5}" srcOrd="2" destOrd="0" presId="urn:microsoft.com/office/officeart/2005/8/layout/hProcess4"/>
    <dgm:cxn modelId="{3F595B6B-178B-47F1-B394-61354D89AB99}" type="presParOf" srcId="{1E039071-0288-480B-B1AF-AB07DCA58BE5}" destId="{F9FEBA60-F20C-4F3D-A9F1-06B0BD7A4D45}" srcOrd="0" destOrd="0" presId="urn:microsoft.com/office/officeart/2005/8/layout/hProcess4"/>
    <dgm:cxn modelId="{5C411910-6965-45F2-898E-3790D38E3DAB}" type="presParOf" srcId="{1E039071-0288-480B-B1AF-AB07DCA58BE5}" destId="{38D6FBA7-01C8-44E0-AC9D-C2B729A3FD6C}" srcOrd="1" destOrd="0" presId="urn:microsoft.com/office/officeart/2005/8/layout/hProcess4"/>
    <dgm:cxn modelId="{814CEFE2-0A6F-4745-B616-8A08C8657C10}" type="presParOf" srcId="{1E039071-0288-480B-B1AF-AB07DCA58BE5}" destId="{E7F53930-FC35-40DF-85BB-45B2FFCC1203}" srcOrd="2" destOrd="0" presId="urn:microsoft.com/office/officeart/2005/8/layout/hProcess4"/>
    <dgm:cxn modelId="{739667DF-3A45-4C3D-90BD-0FF62D1565C4}" type="presParOf" srcId="{1E039071-0288-480B-B1AF-AB07DCA58BE5}" destId="{72BF6111-9F7B-49FD-8123-F888F99264F6}" srcOrd="3" destOrd="0" presId="urn:microsoft.com/office/officeart/2005/8/layout/hProcess4"/>
    <dgm:cxn modelId="{38612D1A-4F11-44AF-9610-E060E7AEB42C}" type="presParOf" srcId="{1E039071-0288-480B-B1AF-AB07DCA58BE5}" destId="{23E4E7B1-51A2-4884-8747-739699604162}" srcOrd="4" destOrd="0" presId="urn:microsoft.com/office/officeart/2005/8/layout/hProcess4"/>
    <dgm:cxn modelId="{15C73CE7-9E3C-4CEE-A13E-D66A11B74358}" type="presParOf" srcId="{C56C5F86-B0FE-4E2B-B6CE-B2CDF4728C68}" destId="{7F2B42C0-2664-48B2-BC47-1462E3859D8D}" srcOrd="3" destOrd="0" presId="urn:microsoft.com/office/officeart/2005/8/layout/hProcess4"/>
    <dgm:cxn modelId="{8C1D330A-3B74-4911-ADB9-1DC827AD8960}" type="presParOf" srcId="{C56C5F86-B0FE-4E2B-B6CE-B2CDF4728C68}" destId="{9913BD42-4AA5-491E-AED7-34B74FCE269D}" srcOrd="4" destOrd="0" presId="urn:microsoft.com/office/officeart/2005/8/layout/hProcess4"/>
    <dgm:cxn modelId="{A9DE88A9-FFA6-42E0-A902-D414BD82A8F2}" type="presParOf" srcId="{9913BD42-4AA5-491E-AED7-34B74FCE269D}" destId="{E607F6F9-98CC-4984-A21C-D38AFC1700C7}" srcOrd="0" destOrd="0" presId="urn:microsoft.com/office/officeart/2005/8/layout/hProcess4"/>
    <dgm:cxn modelId="{16B27FA7-085E-438C-BEDF-013FEC41831E}" type="presParOf" srcId="{9913BD42-4AA5-491E-AED7-34B74FCE269D}" destId="{52472835-3FD0-4647-AFF1-08BEFB920B1F}" srcOrd="1" destOrd="0" presId="urn:microsoft.com/office/officeart/2005/8/layout/hProcess4"/>
    <dgm:cxn modelId="{9735B255-539B-459B-B9B7-E0CC0B93CC72}" type="presParOf" srcId="{9913BD42-4AA5-491E-AED7-34B74FCE269D}" destId="{4437F550-91B6-430D-BB1F-E7262EA29F7D}" srcOrd="2" destOrd="0" presId="urn:microsoft.com/office/officeart/2005/8/layout/hProcess4"/>
    <dgm:cxn modelId="{C7C7AFD0-706D-4A2F-A086-E6294AD1FADC}" type="presParOf" srcId="{9913BD42-4AA5-491E-AED7-34B74FCE269D}" destId="{30B73D25-6DA9-43DE-92C0-52BDEAB809F3}" srcOrd="3" destOrd="0" presId="urn:microsoft.com/office/officeart/2005/8/layout/hProcess4"/>
    <dgm:cxn modelId="{32BE611B-7EBE-45B3-B682-5B4A8768060C}" type="presParOf" srcId="{9913BD42-4AA5-491E-AED7-34B74FCE269D}" destId="{00F1F55F-94D1-43ED-8356-CE12EE874ADB}" srcOrd="4" destOrd="0" presId="urn:microsoft.com/office/officeart/2005/8/layout/hProcess4"/>
    <dgm:cxn modelId="{FAFF2B6F-2D26-4F70-B3DB-4CAF5B5108C3}" type="presParOf" srcId="{C56C5F86-B0FE-4E2B-B6CE-B2CDF4728C68}" destId="{DAA1B849-E450-4B5C-AEED-667127D1EB74}" srcOrd="5" destOrd="0" presId="urn:microsoft.com/office/officeart/2005/8/layout/hProcess4"/>
    <dgm:cxn modelId="{95A98C50-0454-4794-A496-1B450CEC63CF}" type="presParOf" srcId="{C56C5F86-B0FE-4E2B-B6CE-B2CDF4728C68}" destId="{8ABAFEEC-C26E-4822-897D-12CCC744EE24}" srcOrd="6" destOrd="0" presId="urn:microsoft.com/office/officeart/2005/8/layout/hProcess4"/>
    <dgm:cxn modelId="{CEB87769-19FB-49F4-862A-6E39F13B51B0}" type="presParOf" srcId="{8ABAFEEC-C26E-4822-897D-12CCC744EE24}" destId="{6FB704ED-6D79-4983-A3CF-94FD8D009C94}" srcOrd="0" destOrd="0" presId="urn:microsoft.com/office/officeart/2005/8/layout/hProcess4"/>
    <dgm:cxn modelId="{B7730E6A-DDEE-4068-9A40-4F0985D9DB96}" type="presParOf" srcId="{8ABAFEEC-C26E-4822-897D-12CCC744EE24}" destId="{45AFD178-4765-4A2B-82E7-7D9F82FD45E3}" srcOrd="1" destOrd="0" presId="urn:microsoft.com/office/officeart/2005/8/layout/hProcess4"/>
    <dgm:cxn modelId="{21731E7A-0428-4B83-851F-84DEFB63FA1C}" type="presParOf" srcId="{8ABAFEEC-C26E-4822-897D-12CCC744EE24}" destId="{4D3AAE69-AFE0-4E5C-8EC8-A59203DE78DB}" srcOrd="2" destOrd="0" presId="urn:microsoft.com/office/officeart/2005/8/layout/hProcess4"/>
    <dgm:cxn modelId="{BE102C92-B248-4BBD-AB92-A192C0E8536A}" type="presParOf" srcId="{8ABAFEEC-C26E-4822-897D-12CCC744EE24}" destId="{6CA2F7E6-62D7-4515-BA16-A50A275693C0}" srcOrd="3" destOrd="0" presId="urn:microsoft.com/office/officeart/2005/8/layout/hProcess4"/>
    <dgm:cxn modelId="{DEBF9BE3-17AB-4190-AACD-6ADB253FEC75}" type="presParOf" srcId="{8ABAFEEC-C26E-4822-897D-12CCC744EE24}" destId="{B22D3ABA-154F-473F-BDBD-5CA59BBE73C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F7951-1928-4FC2-BF0D-53FAED63474D}">
      <dsp:nvSpPr>
        <dsp:cNvPr id="0" name=""/>
        <dsp:cNvSpPr/>
      </dsp:nvSpPr>
      <dsp:spPr>
        <a:xfrm>
          <a:off x="1350" y="1392100"/>
          <a:ext cx="1769332" cy="1447718"/>
        </a:xfrm>
        <a:prstGeom prst="roundRect">
          <a:avLst>
            <a:gd name="adj" fmla="val 10000"/>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FA1CFF-E2FB-46A3-A1F5-7EE21D636788}">
      <dsp:nvSpPr>
        <dsp:cNvPr id="0" name=""/>
        <dsp:cNvSpPr/>
      </dsp:nvSpPr>
      <dsp:spPr>
        <a:xfrm>
          <a:off x="1000366" y="1711483"/>
          <a:ext cx="2344507" cy="2344507"/>
        </a:xfrm>
        <a:prstGeom prst="leftCircularArrow">
          <a:avLst>
            <a:gd name="adj1" fmla="val 3175"/>
            <a:gd name="adj2" fmla="val 390880"/>
            <a:gd name="adj3" fmla="val 2477451"/>
            <a:gd name="adj4" fmla="val 9335549"/>
            <a:gd name="adj5" fmla="val 37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A36FF2-7588-4322-8786-E3BCAD892BB0}">
      <dsp:nvSpPr>
        <dsp:cNvPr id="0" name=""/>
        <dsp:cNvSpPr/>
      </dsp:nvSpPr>
      <dsp:spPr>
        <a:xfrm>
          <a:off x="398445" y="2344816"/>
          <a:ext cx="1560226" cy="990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CH" sz="2000" kern="1200" dirty="0"/>
            <a:t>Se connaître soi-même</a:t>
          </a:r>
        </a:p>
      </dsp:txBody>
      <dsp:txXfrm>
        <a:off x="427441" y="2373812"/>
        <a:ext cx="1502234" cy="932011"/>
      </dsp:txXfrm>
    </dsp:sp>
    <dsp:sp modelId="{38D6FBA7-01C8-44E0-AC9D-C2B729A3FD6C}">
      <dsp:nvSpPr>
        <dsp:cNvPr id="0" name=""/>
        <dsp:cNvSpPr/>
      </dsp:nvSpPr>
      <dsp:spPr>
        <a:xfrm>
          <a:off x="2252956" y="1162465"/>
          <a:ext cx="2393220" cy="26031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fr-CH" sz="1800" kern="1200" dirty="0"/>
            <a:t>Quel prof. j’aimerais devenir?</a:t>
          </a:r>
        </a:p>
        <a:p>
          <a:pPr marL="171450" lvl="1" indent="-171450" algn="l" defTabSz="800100">
            <a:lnSpc>
              <a:spcPct val="90000"/>
            </a:lnSpc>
            <a:spcBef>
              <a:spcPct val="0"/>
            </a:spcBef>
            <a:spcAft>
              <a:spcPct val="15000"/>
            </a:spcAft>
            <a:buChar char="•"/>
          </a:pPr>
          <a:r>
            <a:rPr lang="fr-CH" sz="1800" kern="1200" dirty="0"/>
            <a:t>Vers quoi je tends, à quoi j’aspire?</a:t>
          </a:r>
        </a:p>
      </dsp:txBody>
      <dsp:txXfrm>
        <a:off x="2312861" y="1780183"/>
        <a:ext cx="2273410" cy="1925504"/>
      </dsp:txXfrm>
    </dsp:sp>
    <dsp:sp modelId="{7F2B42C0-2664-48B2-BC47-1462E3859D8D}">
      <dsp:nvSpPr>
        <dsp:cNvPr id="0" name=""/>
        <dsp:cNvSpPr/>
      </dsp:nvSpPr>
      <dsp:spPr>
        <a:xfrm>
          <a:off x="3513200" y="119178"/>
          <a:ext cx="2866632" cy="2866632"/>
        </a:xfrm>
        <a:prstGeom prst="circularArrow">
          <a:avLst>
            <a:gd name="adj1" fmla="val 2596"/>
            <a:gd name="adj2" fmla="val 315382"/>
            <a:gd name="adj3" fmla="val 19826719"/>
            <a:gd name="adj4" fmla="val 12893123"/>
            <a:gd name="adj5" fmla="val 30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BF6111-9F7B-49FD-8123-F888F99264F6}">
      <dsp:nvSpPr>
        <dsp:cNvPr id="0" name=""/>
        <dsp:cNvSpPr/>
      </dsp:nvSpPr>
      <dsp:spPr>
        <a:xfrm>
          <a:off x="2817228" y="778846"/>
          <a:ext cx="2039372" cy="908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CH" sz="2000" kern="1200" dirty="0"/>
            <a:t>Définir ses aspirations personnelles</a:t>
          </a:r>
        </a:p>
      </dsp:txBody>
      <dsp:txXfrm>
        <a:off x="2843846" y="805464"/>
        <a:ext cx="1986136" cy="855556"/>
      </dsp:txXfrm>
    </dsp:sp>
    <dsp:sp modelId="{52472835-3FD0-4647-AFF1-08BEFB920B1F}">
      <dsp:nvSpPr>
        <dsp:cNvPr id="0" name=""/>
        <dsp:cNvSpPr/>
      </dsp:nvSpPr>
      <dsp:spPr>
        <a:xfrm>
          <a:off x="5176384" y="1306108"/>
          <a:ext cx="2376527" cy="14477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fr-CH" sz="1800" kern="1200" dirty="0"/>
            <a:t>Dispositifs de FP</a:t>
          </a:r>
        </a:p>
        <a:p>
          <a:pPr marL="171450" lvl="1" indent="-171450" algn="l" defTabSz="800100">
            <a:lnSpc>
              <a:spcPct val="90000"/>
            </a:lnSpc>
            <a:spcBef>
              <a:spcPct val="0"/>
            </a:spcBef>
            <a:spcAft>
              <a:spcPct val="15000"/>
            </a:spcAft>
            <a:buChar char="•"/>
          </a:pPr>
          <a:r>
            <a:rPr lang="fr-CH" sz="1800" kern="1200" dirty="0"/>
            <a:t>Organisation HETS-FR</a:t>
          </a:r>
        </a:p>
      </dsp:txBody>
      <dsp:txXfrm>
        <a:off x="5209700" y="1339424"/>
        <a:ext cx="2309895" cy="1070861"/>
      </dsp:txXfrm>
    </dsp:sp>
    <dsp:sp modelId="{DAA1B849-E450-4B5C-AEED-667127D1EB74}">
      <dsp:nvSpPr>
        <dsp:cNvPr id="0" name=""/>
        <dsp:cNvSpPr/>
      </dsp:nvSpPr>
      <dsp:spPr>
        <a:xfrm>
          <a:off x="6315711" y="1591637"/>
          <a:ext cx="2727896" cy="2727896"/>
        </a:xfrm>
        <a:prstGeom prst="leftCircularArrow">
          <a:avLst>
            <a:gd name="adj1" fmla="val 2729"/>
            <a:gd name="adj2" fmla="val 332443"/>
            <a:gd name="adj3" fmla="val 1493939"/>
            <a:gd name="adj4" fmla="val 8410475"/>
            <a:gd name="adj5" fmla="val 31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B73D25-6DA9-43DE-92C0-52BDEAB809F3}">
      <dsp:nvSpPr>
        <dsp:cNvPr id="0" name=""/>
        <dsp:cNvSpPr/>
      </dsp:nvSpPr>
      <dsp:spPr>
        <a:xfrm>
          <a:off x="5591603" y="2443514"/>
          <a:ext cx="2204943" cy="13339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CH" sz="2000" kern="1200" dirty="0"/>
            <a:t>Identifier le cadre de la FP et les possibles</a:t>
          </a:r>
        </a:p>
      </dsp:txBody>
      <dsp:txXfrm>
        <a:off x="5630674" y="2482585"/>
        <a:ext cx="2126801" cy="1255827"/>
      </dsp:txXfrm>
    </dsp:sp>
    <dsp:sp modelId="{45AFD178-4765-4A2B-82E7-7D9F82FD45E3}">
      <dsp:nvSpPr>
        <dsp:cNvPr id="0" name=""/>
        <dsp:cNvSpPr/>
      </dsp:nvSpPr>
      <dsp:spPr>
        <a:xfrm>
          <a:off x="8114099" y="1230075"/>
          <a:ext cx="2313250" cy="22225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fr-CH" sz="1800" kern="1200" dirty="0"/>
            <a:t>Fiche de renseignements et Journée intersites du 19.02.2025</a:t>
          </a:r>
        </a:p>
      </dsp:txBody>
      <dsp:txXfrm>
        <a:off x="8165246" y="1757483"/>
        <a:ext cx="2210956" cy="1643996"/>
      </dsp:txXfrm>
    </dsp:sp>
    <dsp:sp modelId="{6CA2F7E6-62D7-4515-BA16-A50A275693C0}">
      <dsp:nvSpPr>
        <dsp:cNvPr id="0" name=""/>
        <dsp:cNvSpPr/>
      </dsp:nvSpPr>
      <dsp:spPr>
        <a:xfrm>
          <a:off x="8423553" y="485439"/>
          <a:ext cx="2064523" cy="1306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CH" sz="2000" kern="1200" dirty="0"/>
            <a:t>Choisir un lieu de FP (sens- aspirations)</a:t>
          </a:r>
        </a:p>
      </dsp:txBody>
      <dsp:txXfrm>
        <a:off x="8461829" y="523715"/>
        <a:ext cx="1987971" cy="12302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F3C91-E79C-4F4D-81A2-3D6FDEA11496}" type="datetimeFigureOut">
              <a:rPr lang="fr-CH" smtClean="0"/>
              <a:t>16.06.2025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22251-8EFB-4D06-BD37-8AA09B3090BC}" type="slidenum">
              <a:rPr lang="fr-CH" smtClean="0"/>
              <a:t>‹N°›</a:t>
            </a:fld>
            <a:endParaRPr lang="fr-CH"/>
          </a:p>
        </p:txBody>
      </p:sp>
    </p:spTree>
    <p:extLst>
      <p:ext uri="{BB962C8B-B14F-4D97-AF65-F5344CB8AC3E}">
        <p14:creationId xmlns:p14="http://schemas.microsoft.com/office/powerpoint/2010/main" val="113624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D7F22251-8EFB-4D06-BD37-8AA09B3090BC}" type="slidenum">
              <a:rPr lang="fr-CH" smtClean="0"/>
              <a:t>2</a:t>
            </a:fld>
            <a:endParaRPr lang="fr-CH"/>
          </a:p>
        </p:txBody>
      </p:sp>
    </p:spTree>
    <p:extLst>
      <p:ext uri="{BB962C8B-B14F-4D97-AF65-F5344CB8AC3E}">
        <p14:creationId xmlns:p14="http://schemas.microsoft.com/office/powerpoint/2010/main" val="74694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D7F22251-8EFB-4D06-BD37-8AA09B3090BC}" type="slidenum">
              <a:rPr lang="fr-CH" smtClean="0"/>
              <a:t>25</a:t>
            </a:fld>
            <a:endParaRPr lang="fr-CH"/>
          </a:p>
        </p:txBody>
      </p:sp>
    </p:spTree>
    <p:extLst>
      <p:ext uri="{BB962C8B-B14F-4D97-AF65-F5344CB8AC3E}">
        <p14:creationId xmlns:p14="http://schemas.microsoft.com/office/powerpoint/2010/main" val="344422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18BD7A5-0048-401F-8849-0019E3D3DD75}" type="slidenum">
              <a:rPr lang="fr-CH" smtClean="0"/>
              <a:t>27</a:t>
            </a:fld>
            <a:endParaRPr lang="fr-CH"/>
          </a:p>
        </p:txBody>
      </p:sp>
    </p:spTree>
    <p:extLst>
      <p:ext uri="{BB962C8B-B14F-4D97-AF65-F5344CB8AC3E}">
        <p14:creationId xmlns:p14="http://schemas.microsoft.com/office/powerpoint/2010/main" val="69120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D7F22251-8EFB-4D06-BD37-8AA09B3090BC}" type="slidenum">
              <a:rPr lang="fr-CH" smtClean="0"/>
              <a:t>32</a:t>
            </a:fld>
            <a:endParaRPr lang="fr-CH"/>
          </a:p>
        </p:txBody>
      </p:sp>
    </p:spTree>
    <p:extLst>
      <p:ext uri="{BB962C8B-B14F-4D97-AF65-F5344CB8AC3E}">
        <p14:creationId xmlns:p14="http://schemas.microsoft.com/office/powerpoint/2010/main" val="40169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D7F22251-8EFB-4D06-BD37-8AA09B3090BC}" type="slidenum">
              <a:rPr lang="fr-CH" smtClean="0"/>
              <a:t>36</a:t>
            </a:fld>
            <a:endParaRPr lang="fr-CH"/>
          </a:p>
        </p:txBody>
      </p:sp>
    </p:spTree>
    <p:extLst>
      <p:ext uri="{BB962C8B-B14F-4D97-AF65-F5344CB8AC3E}">
        <p14:creationId xmlns:p14="http://schemas.microsoft.com/office/powerpoint/2010/main" val="187170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0" i="0" u="none" strike="noStrike" kern="1200" baseline="0" dirty="0">
                <a:solidFill>
                  <a:schemeClr val="tx1"/>
                </a:solidFill>
                <a:latin typeface="+mn-lt"/>
                <a:ea typeface="+mn-ea"/>
                <a:cs typeface="+mn-cs"/>
              </a:rPr>
              <a:t>4 cf. </a:t>
            </a:r>
          </a:p>
          <a:p>
            <a:r>
              <a:rPr lang="fr-CH" sz="1200" b="1" i="0" u="none" strike="noStrike" kern="1200" baseline="0" dirty="0">
                <a:solidFill>
                  <a:schemeClr val="tx1"/>
                </a:solidFill>
                <a:latin typeface="+mn-lt"/>
                <a:ea typeface="+mn-ea"/>
                <a:cs typeface="+mn-cs"/>
              </a:rPr>
              <a:t>a) Connaissance du milieu institutionnel et de la profession </a:t>
            </a:r>
            <a:endParaRPr lang="fr-CH" sz="1200" b="0" i="0" u="none" strike="noStrike" kern="1200" baseline="0" dirty="0">
              <a:solidFill>
                <a:schemeClr val="tx1"/>
              </a:solidFill>
              <a:latin typeface="+mn-lt"/>
              <a:ea typeface="+mn-ea"/>
              <a:cs typeface="+mn-cs"/>
            </a:endParaRPr>
          </a:p>
          <a:p>
            <a:r>
              <a:rPr lang="fr-CH" sz="1200" b="0" i="0" u="none" strike="noStrike" kern="1200" baseline="0" dirty="0">
                <a:solidFill>
                  <a:schemeClr val="tx1"/>
                </a:solidFill>
                <a:latin typeface="+mn-lt"/>
                <a:ea typeface="+mn-ea"/>
                <a:cs typeface="+mn-cs"/>
              </a:rPr>
              <a:t>- identifier les déterminants sociaux, politiques et économiques, le système de financement, les valeurs, les principes éthiques, les références théoriques, le mode d’organisation, les ressources et contraintes, les modes de fonctionnement ainsi que les modalités d’intervention de l'institution et des professionnels qui y </a:t>
            </a:r>
            <a:r>
              <a:rPr lang="fr-CH" sz="1200" b="0" i="0" u="none" strike="noStrike" kern="1200" baseline="0" dirty="0" err="1">
                <a:solidFill>
                  <a:schemeClr val="tx1"/>
                </a:solidFill>
                <a:latin typeface="+mn-lt"/>
                <a:ea typeface="+mn-ea"/>
                <a:cs typeface="+mn-cs"/>
              </a:rPr>
              <a:t>tra-vaillent</a:t>
            </a:r>
            <a:r>
              <a:rPr lang="fr-CH" sz="1200" b="0" i="0" u="none" strike="noStrike" kern="1200" baseline="0" dirty="0">
                <a:solidFill>
                  <a:schemeClr val="tx1"/>
                </a:solidFill>
                <a:latin typeface="+mn-lt"/>
                <a:ea typeface="+mn-ea"/>
                <a:cs typeface="+mn-cs"/>
              </a:rPr>
              <a:t> ; </a:t>
            </a:r>
          </a:p>
          <a:p>
            <a:r>
              <a:rPr lang="fr-CH" sz="1200" b="0" i="0" u="none" strike="noStrike" kern="1200" baseline="0" dirty="0">
                <a:solidFill>
                  <a:schemeClr val="tx1"/>
                </a:solidFill>
                <a:latin typeface="+mn-lt"/>
                <a:ea typeface="+mn-ea"/>
                <a:cs typeface="+mn-cs"/>
              </a:rPr>
              <a:t>- identifier et expérimenter les missions, statuts, fonctions, rôles et tâches propres au travailleur social par rapport aux autres intervenants de l’institution. </a:t>
            </a:r>
          </a:p>
          <a:p>
            <a:r>
              <a:rPr lang="fr-CH" sz="1200" b="1" i="0" u="none" strike="noStrike" kern="1200" baseline="0" dirty="0">
                <a:solidFill>
                  <a:schemeClr val="tx1"/>
                </a:solidFill>
                <a:latin typeface="+mn-lt"/>
                <a:ea typeface="+mn-ea"/>
                <a:cs typeface="+mn-cs"/>
              </a:rPr>
              <a:t>b) Compréhension des problématiques sociales et des besoins des bénéficiaires/usagers </a:t>
            </a:r>
            <a:endParaRPr lang="fr-CH" sz="1200" b="0" i="0" u="none" strike="noStrike" kern="1200" baseline="0" dirty="0">
              <a:solidFill>
                <a:schemeClr val="tx1"/>
              </a:solidFill>
              <a:latin typeface="+mn-lt"/>
              <a:ea typeface="+mn-ea"/>
              <a:cs typeface="+mn-cs"/>
            </a:endParaRPr>
          </a:p>
          <a:p>
            <a:r>
              <a:rPr lang="fr-CH" sz="1200" b="0" i="0" u="none" strike="noStrike" kern="1200" baseline="0" dirty="0">
                <a:solidFill>
                  <a:schemeClr val="tx1"/>
                </a:solidFill>
                <a:latin typeface="+mn-lt"/>
                <a:ea typeface="+mn-ea"/>
                <a:cs typeface="+mn-cs"/>
              </a:rPr>
              <a:t>- identifier les intérêts, les attentes, les besoins des bénéficiaires/usagers, ainsi que leurs ressources et </a:t>
            </a:r>
            <a:r>
              <a:rPr lang="fr-CH" sz="1200" b="0" i="0" u="none" strike="noStrike" kern="1200" baseline="0" dirty="0" err="1">
                <a:solidFill>
                  <a:schemeClr val="tx1"/>
                </a:solidFill>
                <a:latin typeface="+mn-lt"/>
                <a:ea typeface="+mn-ea"/>
                <a:cs typeface="+mn-cs"/>
              </a:rPr>
              <a:t>poten-tialités</a:t>
            </a:r>
            <a:r>
              <a:rPr lang="fr-CH" sz="1200" b="0" i="0" u="none" strike="noStrike" kern="1200" baseline="0" dirty="0">
                <a:solidFill>
                  <a:schemeClr val="tx1"/>
                </a:solidFill>
                <a:latin typeface="+mn-lt"/>
                <a:ea typeface="+mn-ea"/>
                <a:cs typeface="+mn-cs"/>
              </a:rPr>
              <a:t> ; </a:t>
            </a:r>
          </a:p>
          <a:p>
            <a:r>
              <a:rPr lang="fr-CH" sz="1200" b="0" i="0" u="none" strike="noStrike" kern="1200" baseline="0" dirty="0">
                <a:solidFill>
                  <a:schemeClr val="tx1"/>
                </a:solidFill>
                <a:latin typeface="+mn-lt"/>
                <a:ea typeface="+mn-ea"/>
                <a:cs typeface="+mn-cs"/>
              </a:rPr>
              <a:t>- identifier et analyser les problématiques individuelles ou collectives des bénéficiaires en lien avec des </a:t>
            </a:r>
            <a:r>
              <a:rPr lang="fr-CH" sz="1200" b="0" i="0" u="none" strike="noStrike" kern="1200" baseline="0" dirty="0" err="1">
                <a:solidFill>
                  <a:schemeClr val="tx1"/>
                </a:solidFill>
                <a:latin typeface="+mn-lt"/>
                <a:ea typeface="+mn-ea"/>
                <a:cs typeface="+mn-cs"/>
              </a:rPr>
              <a:t>con-naissances</a:t>
            </a:r>
            <a:r>
              <a:rPr lang="fr-CH" sz="1200" b="0" i="0" u="none" strike="noStrike" kern="1200" baseline="0" dirty="0">
                <a:solidFill>
                  <a:schemeClr val="tx1"/>
                </a:solidFill>
                <a:latin typeface="+mn-lt"/>
                <a:ea typeface="+mn-ea"/>
                <a:cs typeface="+mn-cs"/>
              </a:rPr>
              <a:t> enseignées à l’école ou transmises par des professionnels ; </a:t>
            </a:r>
          </a:p>
          <a:p>
            <a:r>
              <a:rPr lang="fr-CH" sz="1200" b="0" i="0" u="none" strike="noStrike" kern="1200" baseline="0" dirty="0">
                <a:solidFill>
                  <a:schemeClr val="tx1"/>
                </a:solidFill>
                <a:latin typeface="+mn-lt"/>
                <a:ea typeface="+mn-ea"/>
                <a:cs typeface="+mn-cs"/>
              </a:rPr>
              <a:t>- appréhender les aspects concrets et émotionnels de la pratique professionnelle dans la relation et la </a:t>
            </a:r>
            <a:r>
              <a:rPr lang="fr-CH" sz="1200" b="0" i="0" u="none" strike="noStrike" kern="1200" baseline="0" dirty="0" err="1">
                <a:solidFill>
                  <a:schemeClr val="tx1"/>
                </a:solidFill>
                <a:latin typeface="+mn-lt"/>
                <a:ea typeface="+mn-ea"/>
                <a:cs typeface="+mn-cs"/>
              </a:rPr>
              <a:t>ren-contre</a:t>
            </a:r>
            <a:r>
              <a:rPr lang="fr-CH" sz="1200" b="0" i="0" u="none" strike="noStrike" kern="1200" baseline="0" dirty="0">
                <a:solidFill>
                  <a:schemeClr val="tx1"/>
                </a:solidFill>
                <a:latin typeface="+mn-lt"/>
                <a:ea typeface="+mn-ea"/>
                <a:cs typeface="+mn-cs"/>
              </a:rPr>
              <a:t> avec l’autre ainsi que dans les rapports avec l’équipe et le contexte social ; </a:t>
            </a:r>
          </a:p>
          <a:p>
            <a:r>
              <a:rPr lang="fr-CH" sz="1200" b="0" i="0" u="none" strike="noStrike" kern="1200" baseline="0" dirty="0">
                <a:solidFill>
                  <a:schemeClr val="tx1"/>
                </a:solidFill>
                <a:latin typeface="+mn-lt"/>
                <a:ea typeface="+mn-ea"/>
                <a:cs typeface="+mn-cs"/>
              </a:rPr>
              <a:t>- mettre en lien leur activité professionnelle avec le contexte dans lequel elle se développe. </a:t>
            </a:r>
          </a:p>
          <a:p>
            <a:r>
              <a:rPr lang="fr-CH" sz="1200" b="1" i="0" u="none" strike="noStrike" kern="1200" baseline="0" dirty="0">
                <a:solidFill>
                  <a:schemeClr val="tx1"/>
                </a:solidFill>
                <a:latin typeface="+mn-lt"/>
                <a:ea typeface="+mn-ea"/>
                <a:cs typeface="+mn-cs"/>
              </a:rPr>
              <a:t>c) Pratique de l’intervention en travail social </a:t>
            </a:r>
            <a:endParaRPr lang="fr-CH" sz="1200" b="0" i="0" u="none" strike="noStrike" kern="1200" baseline="0" dirty="0">
              <a:solidFill>
                <a:schemeClr val="tx1"/>
              </a:solidFill>
              <a:latin typeface="+mn-lt"/>
              <a:ea typeface="+mn-ea"/>
              <a:cs typeface="+mn-cs"/>
            </a:endParaRPr>
          </a:p>
          <a:p>
            <a:r>
              <a:rPr lang="fr-CH" sz="1200" b="0" i="0" u="none" strike="noStrike" kern="1200" baseline="0" dirty="0">
                <a:solidFill>
                  <a:schemeClr val="tx1"/>
                </a:solidFill>
                <a:latin typeface="+mn-lt"/>
                <a:ea typeface="+mn-ea"/>
                <a:cs typeface="+mn-cs"/>
              </a:rPr>
              <a:t>- expérimenter des modèles d’intervention dans un contexte singulier, dans leurs dimensions méthodologiques, déontologiques, éthiques, relationnelles ; </a:t>
            </a:r>
          </a:p>
          <a:p>
            <a:r>
              <a:rPr lang="fr-CH" sz="1200" b="0" i="0" u="none" strike="noStrike" kern="1200" baseline="0" dirty="0">
                <a:solidFill>
                  <a:schemeClr val="tx1"/>
                </a:solidFill>
                <a:latin typeface="+mn-lt"/>
                <a:ea typeface="+mn-ea"/>
                <a:cs typeface="+mn-cs"/>
              </a:rPr>
              <a:t>- exercer l’analyse de situations complexes ; </a:t>
            </a:r>
          </a:p>
          <a:p>
            <a:r>
              <a:rPr lang="fr-CH" sz="1200" b="0" i="0" u="none" strike="noStrike" kern="1200" baseline="0" dirty="0">
                <a:solidFill>
                  <a:schemeClr val="tx1"/>
                </a:solidFill>
                <a:latin typeface="+mn-lt"/>
                <a:ea typeface="+mn-ea"/>
                <a:cs typeface="+mn-cs"/>
              </a:rPr>
              <a:t>- identifier des problématiques ; </a:t>
            </a:r>
          </a:p>
          <a:p>
            <a:r>
              <a:rPr lang="fr-CH" sz="1200" b="0" i="0" u="none" strike="noStrike" kern="1200" baseline="0" dirty="0">
                <a:solidFill>
                  <a:schemeClr val="tx1"/>
                </a:solidFill>
                <a:latin typeface="+mn-lt"/>
                <a:ea typeface="+mn-ea"/>
                <a:cs typeface="+mn-cs"/>
              </a:rPr>
              <a:t>- concevoir des projets, les réaliser et les évaluer ; </a:t>
            </a:r>
          </a:p>
          <a:p>
            <a:r>
              <a:rPr lang="fr-CH" sz="1200" b="0" i="0" u="none" strike="noStrike" kern="1200" baseline="0" dirty="0">
                <a:solidFill>
                  <a:schemeClr val="tx1"/>
                </a:solidFill>
                <a:latin typeface="+mn-lt"/>
                <a:ea typeface="+mn-ea"/>
                <a:cs typeface="+mn-cs"/>
              </a:rPr>
              <a:t>- soutenir et confronter les ressources de la personne, du groupe et/ou du collectif dans leur vie au quotidien ; </a:t>
            </a:r>
          </a:p>
          <a:p>
            <a:r>
              <a:rPr lang="fr-CH" sz="1200" b="0" i="0" u="none" strike="noStrike" kern="1200" baseline="0" dirty="0">
                <a:solidFill>
                  <a:schemeClr val="tx1"/>
                </a:solidFill>
                <a:latin typeface="+mn-lt"/>
                <a:ea typeface="+mn-ea"/>
                <a:cs typeface="+mn-cs"/>
              </a:rPr>
              <a:t>- connaître et utiliser adéquatement les ressources et prestations institutionnelles et celles de la collectivité ; </a:t>
            </a:r>
            <a:endParaRPr lang="fr-CH" dirty="0"/>
          </a:p>
        </p:txBody>
      </p:sp>
      <p:sp>
        <p:nvSpPr>
          <p:cNvPr id="4" name="Espace réservé du numéro de diapositive 3"/>
          <p:cNvSpPr>
            <a:spLocks noGrp="1"/>
          </p:cNvSpPr>
          <p:nvPr>
            <p:ph type="sldNum" sz="quarter" idx="5"/>
          </p:nvPr>
        </p:nvSpPr>
        <p:spPr/>
        <p:txBody>
          <a:bodyPr/>
          <a:lstStyle/>
          <a:p>
            <a:fld id="{A690C13F-3A5A-4F85-A95B-2848CFF0252B}" type="slidenum">
              <a:rPr lang="fr-CH" smtClean="0"/>
              <a:t>4</a:t>
            </a:fld>
            <a:endParaRPr lang="fr-CH"/>
          </a:p>
        </p:txBody>
      </p:sp>
    </p:spTree>
    <p:extLst>
      <p:ext uri="{BB962C8B-B14F-4D97-AF65-F5344CB8AC3E}">
        <p14:creationId xmlns:p14="http://schemas.microsoft.com/office/powerpoint/2010/main" val="413808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0A731-8811-4C8F-8F3E-153090EA4CF0}"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35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a:extLst>
              <a:ext uri="{FF2B5EF4-FFF2-40B4-BE49-F238E27FC236}">
                <a16:creationId xmlns:a16="http://schemas.microsoft.com/office/drawing/2014/main" id="{709CBD56-256C-428F-882C-3BB3E77264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Espace réservé des commentaires 2">
            <a:extLst>
              <a:ext uri="{FF2B5EF4-FFF2-40B4-BE49-F238E27FC236}">
                <a16:creationId xmlns:a16="http://schemas.microsoft.com/office/drawing/2014/main" id="{8414B360-1821-45C1-B82B-1F1457C17A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fr-CH" altLang="fr-FR"/>
          </a:p>
        </p:txBody>
      </p:sp>
      <p:sp>
        <p:nvSpPr>
          <p:cNvPr id="88068" name="Espace réservé du numéro de diapositive 3">
            <a:extLst>
              <a:ext uri="{FF2B5EF4-FFF2-40B4-BE49-F238E27FC236}">
                <a16:creationId xmlns:a16="http://schemas.microsoft.com/office/drawing/2014/main" id="{26D00322-FEA5-4B1A-9C88-8E6800BEE9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2CD698-0576-42B5-8134-336A218C0A73}" type="slidenum">
              <a:rPr lang="fr-CH" altLang="fr-FR"/>
              <a:pPr>
                <a:spcBef>
                  <a:spcPct val="0"/>
                </a:spcBef>
              </a:pPr>
              <a:t>8</a:t>
            </a:fld>
            <a:endParaRPr lang="fr-CH"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a:extLst>
              <a:ext uri="{FF2B5EF4-FFF2-40B4-BE49-F238E27FC236}">
                <a16:creationId xmlns:a16="http://schemas.microsoft.com/office/drawing/2014/main" id="{2C6B1DAF-432E-461D-8D59-6274342224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Espace réservé des commentaires 2">
            <a:extLst>
              <a:ext uri="{FF2B5EF4-FFF2-40B4-BE49-F238E27FC236}">
                <a16:creationId xmlns:a16="http://schemas.microsoft.com/office/drawing/2014/main" id="{83FD7ABE-F1D6-4B6A-9274-BD07DB878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fr-FR"/>
          </a:p>
        </p:txBody>
      </p:sp>
      <p:sp>
        <p:nvSpPr>
          <p:cNvPr id="91140" name="Espace réservé du numéro de diapositive 3">
            <a:extLst>
              <a:ext uri="{FF2B5EF4-FFF2-40B4-BE49-F238E27FC236}">
                <a16:creationId xmlns:a16="http://schemas.microsoft.com/office/drawing/2014/main" id="{7849AD84-29FD-413A-A2AB-C9F409F690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1E767D-2727-41ED-A201-E1CEDE691BF4}" type="slidenum">
              <a:rPr lang="fr-FR" altLang="fr-FR"/>
              <a:pPr>
                <a:spcBef>
                  <a:spcPct val="0"/>
                </a:spcBef>
              </a:pPr>
              <a:t>9</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a:extLst>
              <a:ext uri="{FF2B5EF4-FFF2-40B4-BE49-F238E27FC236}">
                <a16:creationId xmlns:a16="http://schemas.microsoft.com/office/drawing/2014/main" id="{7F2B9E79-C9EE-4261-923B-7F8A87128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a:extLst>
              <a:ext uri="{FF2B5EF4-FFF2-40B4-BE49-F238E27FC236}">
                <a16:creationId xmlns:a16="http://schemas.microsoft.com/office/drawing/2014/main" id="{82F54190-D567-4E87-8CE4-7B0F5BE9CE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H" altLang="fr-FR"/>
          </a:p>
        </p:txBody>
      </p:sp>
      <p:sp>
        <p:nvSpPr>
          <p:cNvPr id="93188" name="Espace réservé du numéro de diapositive 3">
            <a:extLst>
              <a:ext uri="{FF2B5EF4-FFF2-40B4-BE49-F238E27FC236}">
                <a16:creationId xmlns:a16="http://schemas.microsoft.com/office/drawing/2014/main" id="{77AFED12-EE0F-496F-8003-E606B4B2BD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1F6173-B90A-44D3-9877-A664B113A349}" type="slidenum">
              <a:rPr lang="fr-CH" altLang="fr-FR"/>
              <a:pPr>
                <a:spcBef>
                  <a:spcPct val="0"/>
                </a:spcBef>
              </a:pPr>
              <a:t>10</a:t>
            </a:fld>
            <a:endParaRPr lang="fr-CH"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0A731-8811-4C8F-8F3E-153090EA4CF0}"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03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0A731-8811-4C8F-8F3E-153090EA4CF0}"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19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D7F22251-8EFB-4D06-BD37-8AA09B3090BC}" type="slidenum">
              <a:rPr lang="fr-CH" smtClean="0"/>
              <a:t>19</a:t>
            </a:fld>
            <a:endParaRPr lang="fr-CH"/>
          </a:p>
        </p:txBody>
      </p:sp>
    </p:spTree>
    <p:extLst>
      <p:ext uri="{BB962C8B-B14F-4D97-AF65-F5344CB8AC3E}">
        <p14:creationId xmlns:p14="http://schemas.microsoft.com/office/powerpoint/2010/main" val="346135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fld id="{DB685D23-39F8-F44B-835C-B582DA3A80BE}" type="datetime1">
              <a:rPr lang="fr-CH" smtClean="0"/>
              <a:t>16.06.2025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D58C5D8-E204-46B7-AF54-D6347646618F}" type="slidenum">
              <a:rPr lang="fr-CH" smtClean="0"/>
              <a:t>‹N°›</a:t>
            </a:fld>
            <a:endParaRPr lang="fr-CH"/>
          </a:p>
        </p:txBody>
      </p:sp>
    </p:spTree>
    <p:extLst>
      <p:ext uri="{BB962C8B-B14F-4D97-AF65-F5344CB8AC3E}">
        <p14:creationId xmlns:p14="http://schemas.microsoft.com/office/powerpoint/2010/main" val="273493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FF780194-BFB8-FF49-AF1D-A43CB48A0446}" type="datetime1">
              <a:rPr lang="fr-CH" smtClean="0"/>
              <a:t>16.06.2025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D58C5D8-E204-46B7-AF54-D6347646618F}" type="slidenum">
              <a:rPr lang="fr-CH" smtClean="0"/>
              <a:t>‹N°›</a:t>
            </a:fld>
            <a:endParaRPr lang="fr-CH"/>
          </a:p>
        </p:txBody>
      </p:sp>
    </p:spTree>
    <p:extLst>
      <p:ext uri="{BB962C8B-B14F-4D97-AF65-F5344CB8AC3E}">
        <p14:creationId xmlns:p14="http://schemas.microsoft.com/office/powerpoint/2010/main" val="333985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1DD6EA53-85B1-1445-A94B-7FD6F391834C}" type="datetime1">
              <a:rPr lang="fr-CH" smtClean="0"/>
              <a:t>16.06.2025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D58C5D8-E204-46B7-AF54-D6347646618F}" type="slidenum">
              <a:rPr lang="fr-CH" smtClean="0"/>
              <a:t>‹N°›</a:t>
            </a:fld>
            <a:endParaRPr lang="fr-CH"/>
          </a:p>
        </p:txBody>
      </p:sp>
    </p:spTree>
    <p:extLst>
      <p:ext uri="{BB962C8B-B14F-4D97-AF65-F5344CB8AC3E}">
        <p14:creationId xmlns:p14="http://schemas.microsoft.com/office/powerpoint/2010/main" val="187416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AD3B4D82-39DB-894C-BDC9-18852D924570}" type="datetime1">
              <a:rPr lang="fr-CH" smtClean="0"/>
              <a:t>16.06.2025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D58C5D8-E204-46B7-AF54-D6347646618F}" type="slidenum">
              <a:rPr lang="fr-CH" smtClean="0"/>
              <a:t>‹N°›</a:t>
            </a:fld>
            <a:endParaRPr lang="fr-CH"/>
          </a:p>
        </p:txBody>
      </p:sp>
      <p:pic>
        <p:nvPicPr>
          <p:cNvPr id="7" name="Image 6">
            <a:extLst>
              <a:ext uri="{FF2B5EF4-FFF2-40B4-BE49-F238E27FC236}">
                <a16:creationId xmlns:a16="http://schemas.microsoft.com/office/drawing/2014/main" id="{6DFE2610-ECE7-6727-4BAB-872D569DB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21" y="136525"/>
            <a:ext cx="1509449" cy="337135"/>
          </a:xfrm>
          <a:prstGeom prst="rect">
            <a:avLst/>
          </a:prstGeom>
        </p:spPr>
      </p:pic>
    </p:spTree>
    <p:extLst>
      <p:ext uri="{BB962C8B-B14F-4D97-AF65-F5344CB8AC3E}">
        <p14:creationId xmlns:p14="http://schemas.microsoft.com/office/powerpoint/2010/main" val="95798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4438139-26C6-8740-8AE1-A6987E21BF17}" type="datetime1">
              <a:rPr lang="fr-CH" smtClean="0"/>
              <a:t>16.06.2025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D58C5D8-E204-46B7-AF54-D6347646618F}" type="slidenum">
              <a:rPr lang="fr-CH" smtClean="0"/>
              <a:t>‹N°›</a:t>
            </a:fld>
            <a:endParaRPr lang="fr-CH"/>
          </a:p>
        </p:txBody>
      </p:sp>
    </p:spTree>
    <p:extLst>
      <p:ext uri="{BB962C8B-B14F-4D97-AF65-F5344CB8AC3E}">
        <p14:creationId xmlns:p14="http://schemas.microsoft.com/office/powerpoint/2010/main" val="393043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546D8986-DA49-E14F-8997-08D4D6BCFC03}" type="datetime1">
              <a:rPr lang="fr-CH" smtClean="0"/>
              <a:t>16.06.2025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D58C5D8-E204-46B7-AF54-D6347646618F}" type="slidenum">
              <a:rPr lang="fr-CH" smtClean="0"/>
              <a:t>‹N°›</a:t>
            </a:fld>
            <a:endParaRPr lang="fr-CH"/>
          </a:p>
        </p:txBody>
      </p:sp>
    </p:spTree>
    <p:extLst>
      <p:ext uri="{BB962C8B-B14F-4D97-AF65-F5344CB8AC3E}">
        <p14:creationId xmlns:p14="http://schemas.microsoft.com/office/powerpoint/2010/main" val="73668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104F8A65-37D4-AA4E-87C9-5165E1326B26}" type="datetime1">
              <a:rPr lang="fr-CH" smtClean="0"/>
              <a:t>16.06.2025</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2D58C5D8-E204-46B7-AF54-D6347646618F}" type="slidenum">
              <a:rPr lang="fr-CH" smtClean="0"/>
              <a:t>‹N°›</a:t>
            </a:fld>
            <a:endParaRPr lang="fr-CH"/>
          </a:p>
        </p:txBody>
      </p:sp>
    </p:spTree>
    <p:extLst>
      <p:ext uri="{BB962C8B-B14F-4D97-AF65-F5344CB8AC3E}">
        <p14:creationId xmlns:p14="http://schemas.microsoft.com/office/powerpoint/2010/main" val="25013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16E25C6D-1AA6-DE49-8DA2-30CD23B2A0F7}" type="datetime1">
              <a:rPr lang="fr-CH" smtClean="0"/>
              <a:t>16.06.2025</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2D58C5D8-E204-46B7-AF54-D6347646618F}" type="slidenum">
              <a:rPr lang="fr-CH" smtClean="0"/>
              <a:t>‹N°›</a:t>
            </a:fld>
            <a:endParaRPr lang="fr-CH"/>
          </a:p>
        </p:txBody>
      </p:sp>
    </p:spTree>
    <p:extLst>
      <p:ext uri="{BB962C8B-B14F-4D97-AF65-F5344CB8AC3E}">
        <p14:creationId xmlns:p14="http://schemas.microsoft.com/office/powerpoint/2010/main" val="73599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E3A647-6996-5242-9C46-40227D9E33ED}" type="datetime1">
              <a:rPr lang="fr-CH" smtClean="0"/>
              <a:t>16.06.2025</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2D58C5D8-E204-46B7-AF54-D6347646618F}" type="slidenum">
              <a:rPr lang="fr-CH" smtClean="0"/>
              <a:t>‹N°›</a:t>
            </a:fld>
            <a:endParaRPr lang="fr-CH"/>
          </a:p>
        </p:txBody>
      </p:sp>
    </p:spTree>
    <p:extLst>
      <p:ext uri="{BB962C8B-B14F-4D97-AF65-F5344CB8AC3E}">
        <p14:creationId xmlns:p14="http://schemas.microsoft.com/office/powerpoint/2010/main" val="279471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C5F8400-66BD-9E4D-8021-1F498CE0BD96}" type="datetime1">
              <a:rPr lang="fr-CH" smtClean="0"/>
              <a:t>16.06.2025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D58C5D8-E204-46B7-AF54-D6347646618F}" type="slidenum">
              <a:rPr lang="fr-CH" smtClean="0"/>
              <a:t>‹N°›</a:t>
            </a:fld>
            <a:endParaRPr lang="fr-CH"/>
          </a:p>
        </p:txBody>
      </p:sp>
    </p:spTree>
    <p:extLst>
      <p:ext uri="{BB962C8B-B14F-4D97-AF65-F5344CB8AC3E}">
        <p14:creationId xmlns:p14="http://schemas.microsoft.com/office/powerpoint/2010/main" val="95659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E9C7784-93B1-1648-87FC-7983EEDFD22E}" type="datetime1">
              <a:rPr lang="fr-CH" smtClean="0"/>
              <a:t>16.06.2025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D58C5D8-E204-46B7-AF54-D6347646618F}" type="slidenum">
              <a:rPr lang="fr-CH" smtClean="0"/>
              <a:t>‹N°›</a:t>
            </a:fld>
            <a:endParaRPr lang="fr-CH"/>
          </a:p>
        </p:txBody>
      </p:sp>
    </p:spTree>
    <p:extLst>
      <p:ext uri="{BB962C8B-B14F-4D97-AF65-F5344CB8AC3E}">
        <p14:creationId xmlns:p14="http://schemas.microsoft.com/office/powerpoint/2010/main" val="406703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AD6C8-B46A-5A49-8CB2-89CF2B8B5C0C}" type="datetime1">
              <a:rPr lang="fr-CH" smtClean="0"/>
              <a:t>16.06.2025</a:t>
            </a:fld>
            <a:endParaRPr lang="fr-CH"/>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8C5D8-E204-46B7-AF54-D6347646618F}" type="slidenum">
              <a:rPr lang="fr-CH" smtClean="0"/>
              <a:t>‹N°›</a:t>
            </a:fld>
            <a:endParaRPr lang="fr-CH"/>
          </a:p>
        </p:txBody>
      </p:sp>
    </p:spTree>
    <p:extLst>
      <p:ext uri="{BB962C8B-B14F-4D97-AF65-F5344CB8AC3E}">
        <p14:creationId xmlns:p14="http://schemas.microsoft.com/office/powerpoint/2010/main" val="287053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cid:image004.jpg@01D52FDB.C70478C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hets-fr.ch/fr/bachelor/formation-pratique/#Documents-de-r%C3%A9f%C3%A9rence-F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hyperlink" Target="https://www.hets-fr.ch/media/a11dfapq/1-dispositions-d-application-sur-la-fp-relatives-au-pec-2020.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notesSlide" Target="../notesSlides/notesSlide9.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hets-fr.ch/fr/bachelor/formation-pratique/#Documents-de-r%C3%A9f%C3%A9rence-F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hyperlink" Target="https://www.hets-fr.ch/media/0o0gwdt3/4-tableau-bilan-de-comp%C3%A9tences-fp1_2023.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projix.hefr.ch/St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hets-fr.ch/media/jibp3vhc/pec2020_ba_travail_social_f.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hets-fr.ch/media/5u5duxd4/6-dcpt2-hets-fr.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hets-fr.ch/media/4q3b2q4p/hets-fr_brochure_fil_roug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F2C8408-4A3F-408A-AF4F-E2C249F37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4215" y="1573460"/>
            <a:ext cx="7571490" cy="5047279"/>
          </a:xfrm>
          <a:prstGeom prst="ellipse">
            <a:avLst/>
          </a:prstGeom>
          <a:ln>
            <a:noFill/>
          </a:ln>
          <a:effectLst>
            <a:softEdge rad="112500"/>
          </a:effectLst>
        </p:spPr>
      </p:pic>
      <p:pic>
        <p:nvPicPr>
          <p:cNvPr id="7" name="Image 6" descr="cid:image004.jpg@01D52FDB.C70478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7826" y="237261"/>
            <a:ext cx="2311857" cy="780654"/>
          </a:xfrm>
          <a:prstGeom prst="rect">
            <a:avLst/>
          </a:prstGeom>
          <a:noFill/>
          <a:ln>
            <a:noFill/>
          </a:ln>
        </p:spPr>
      </p:pic>
      <p:sp>
        <p:nvSpPr>
          <p:cNvPr id="4" name="Espace réservé du numéro de diapositive 3">
            <a:extLst>
              <a:ext uri="{FF2B5EF4-FFF2-40B4-BE49-F238E27FC236}">
                <a16:creationId xmlns:a16="http://schemas.microsoft.com/office/drawing/2014/main" id="{1F423BF6-253E-D64B-A1CB-7B362A089207}"/>
              </a:ext>
            </a:extLst>
          </p:cNvPr>
          <p:cNvSpPr>
            <a:spLocks noGrp="1"/>
          </p:cNvSpPr>
          <p:nvPr>
            <p:ph type="sldNum" sz="quarter" idx="12"/>
          </p:nvPr>
        </p:nvSpPr>
        <p:spPr/>
        <p:txBody>
          <a:bodyPr/>
          <a:lstStyle/>
          <a:p>
            <a:fld id="{2D58C5D8-E204-46B7-AF54-D6347646618F}" type="slidenum">
              <a:rPr lang="fr-CH" smtClean="0"/>
              <a:t>1</a:t>
            </a:fld>
            <a:endParaRPr lang="fr-CH"/>
          </a:p>
        </p:txBody>
      </p:sp>
      <p:sp>
        <p:nvSpPr>
          <p:cNvPr id="9" name="ZoneTexte 8">
            <a:extLst>
              <a:ext uri="{FF2B5EF4-FFF2-40B4-BE49-F238E27FC236}">
                <a16:creationId xmlns:a16="http://schemas.microsoft.com/office/drawing/2014/main" id="{F8673A6F-6C54-A449-9ED9-97E9F33A91B0}"/>
              </a:ext>
            </a:extLst>
          </p:cNvPr>
          <p:cNvSpPr txBox="1"/>
          <p:nvPr/>
        </p:nvSpPr>
        <p:spPr>
          <a:xfrm>
            <a:off x="716168" y="1073620"/>
            <a:ext cx="10387584" cy="1200329"/>
          </a:xfrm>
          <a:prstGeom prst="rect">
            <a:avLst/>
          </a:prstGeom>
          <a:noFill/>
        </p:spPr>
        <p:txBody>
          <a:bodyPr wrap="square" rtlCol="0">
            <a:spAutoFit/>
          </a:bodyPr>
          <a:lstStyle/>
          <a:p>
            <a:pPr algn="ctr"/>
            <a:r>
              <a:rPr lang="fr-CH" sz="3600" b="1" dirty="0">
                <a:solidFill>
                  <a:srgbClr val="0B3E75"/>
                </a:solidFill>
                <a:latin typeface="Arial" panose="020B0604020202020204" pitchFamily="34" charset="0"/>
                <a:cs typeface="Arial" panose="020B0604020202020204" pitchFamily="34" charset="0"/>
              </a:rPr>
              <a:t>Rencontre PF du mardi 17 juin 2025</a:t>
            </a:r>
          </a:p>
          <a:p>
            <a:pPr algn="ctr"/>
            <a:r>
              <a:rPr lang="fr-CH" sz="3600" b="1" dirty="0">
                <a:solidFill>
                  <a:srgbClr val="0B3E75"/>
                </a:solidFill>
                <a:latin typeface="Arial" panose="020B0604020202020204" pitchFamily="34" charset="0"/>
                <a:cs typeface="Arial" panose="020B0604020202020204" pitchFamily="34" charset="0"/>
              </a:rPr>
              <a:t>Atelier n°2  Dispositif FP PEC20</a:t>
            </a:r>
          </a:p>
        </p:txBody>
      </p:sp>
      <p:pic>
        <p:nvPicPr>
          <p:cNvPr id="29" name="Image 28">
            <a:extLst>
              <a:ext uri="{FF2B5EF4-FFF2-40B4-BE49-F238E27FC236}">
                <a16:creationId xmlns:a16="http://schemas.microsoft.com/office/drawing/2014/main" id="{91062D8C-54FA-4748-B620-7C13A327B3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3330" y="237260"/>
            <a:ext cx="1520844" cy="780655"/>
          </a:xfrm>
          <a:prstGeom prst="rect">
            <a:avLst/>
          </a:prstGeom>
        </p:spPr>
      </p:pic>
      <p:pic>
        <p:nvPicPr>
          <p:cNvPr id="32" name="Image 31">
            <a:extLst>
              <a:ext uri="{FF2B5EF4-FFF2-40B4-BE49-F238E27FC236}">
                <a16:creationId xmlns:a16="http://schemas.microsoft.com/office/drawing/2014/main" id="{F1BF00E9-E4BD-5747-A9EB-D8451520ED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3330" y="237259"/>
            <a:ext cx="1520844" cy="780655"/>
          </a:xfrm>
          <a:prstGeom prst="rect">
            <a:avLst/>
          </a:prstGeom>
        </p:spPr>
      </p:pic>
    </p:spTree>
    <p:extLst>
      <p:ext uri="{BB962C8B-B14F-4D97-AF65-F5344CB8AC3E}">
        <p14:creationId xmlns:p14="http://schemas.microsoft.com/office/powerpoint/2010/main" val="92115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7C0090F-92E4-4500-841E-F0F9E549B8E8}"/>
              </a:ext>
            </a:extLst>
          </p:cNvPr>
          <p:cNvSpPr>
            <a:spLocks noGrp="1" noChangeArrowheads="1"/>
          </p:cNvSpPr>
          <p:nvPr>
            <p:ph type="title"/>
          </p:nvPr>
        </p:nvSpPr>
        <p:spPr>
          <a:xfrm>
            <a:off x="1600578" y="354632"/>
            <a:ext cx="10200830" cy="1222375"/>
          </a:xfrm>
        </p:spPr>
        <p:txBody>
          <a:bodyPr>
            <a:noAutofit/>
          </a:bodyPr>
          <a:lstStyle/>
          <a:p>
            <a:pPr algn="just"/>
            <a:r>
              <a:rPr lang="fr-FR" altLang="fr-FR" sz="3600" b="1" dirty="0">
                <a:solidFill>
                  <a:srgbClr val="0B3E75"/>
                </a:solidFill>
                <a:latin typeface="Arial" panose="020B0604020202020204" pitchFamily="34" charset="0"/>
                <a:cs typeface="Arial" panose="020B0604020202020204" pitchFamily="34" charset="0"/>
              </a:rPr>
              <a:t>La compétence repose sur des ressources théoriques et pratiques, internes ou externes</a:t>
            </a:r>
          </a:p>
        </p:txBody>
      </p:sp>
      <p:sp>
        <p:nvSpPr>
          <p:cNvPr id="92163" name="Rectangle 4">
            <a:extLst>
              <a:ext uri="{FF2B5EF4-FFF2-40B4-BE49-F238E27FC236}">
                <a16:creationId xmlns:a16="http://schemas.microsoft.com/office/drawing/2014/main" id="{0B868322-CE4A-4B51-8FD3-C9AC2EBAB569}"/>
              </a:ext>
            </a:extLst>
          </p:cNvPr>
          <p:cNvSpPr>
            <a:spLocks noChangeArrowheads="1"/>
          </p:cNvSpPr>
          <p:nvPr/>
        </p:nvSpPr>
        <p:spPr bwMode="auto">
          <a:xfrm>
            <a:off x="1115559" y="1894370"/>
            <a:ext cx="4176712" cy="4963630"/>
          </a:xfrm>
          <a:prstGeom prst="rect">
            <a:avLst/>
          </a:prstGeom>
          <a:solidFill>
            <a:schemeClr val="accent5">
              <a:lumMod val="40000"/>
              <a:lumOff val="6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400" b="1" dirty="0">
                <a:latin typeface="Arial" panose="020B0604020202020204" pitchFamily="34" charset="0"/>
              </a:rPr>
              <a:t>Les ressources internes :</a:t>
            </a:r>
          </a:p>
          <a:p>
            <a:pPr eaLnBrk="1" hangingPunct="1">
              <a:spcBef>
                <a:spcPct val="0"/>
              </a:spcBef>
              <a:buFontTx/>
              <a:buNone/>
            </a:pPr>
            <a:endParaRPr lang="fr-FR" altLang="fr-FR" sz="800" b="1" dirty="0">
              <a:latin typeface="Arial" panose="020B0604020202020204" pitchFamily="34" charset="0"/>
            </a:endParaRPr>
          </a:p>
          <a:p>
            <a:pPr eaLnBrk="1" hangingPunct="1">
              <a:spcBef>
                <a:spcPct val="0"/>
              </a:spcBef>
              <a:buFontTx/>
              <a:buNone/>
            </a:pPr>
            <a:r>
              <a:rPr lang="fr-CH" altLang="fr-FR" sz="2000" b="1" dirty="0">
                <a:latin typeface="Arial" panose="020B0604020202020204" pitchFamily="34" charset="0"/>
              </a:rPr>
              <a:t>- </a:t>
            </a:r>
            <a:r>
              <a:rPr lang="fr-CH" altLang="fr-FR" sz="2000" b="1" u="sng" dirty="0">
                <a:latin typeface="Arial" panose="020B0604020202020204" pitchFamily="34" charset="0"/>
              </a:rPr>
              <a:t>Savoirs</a:t>
            </a:r>
            <a:endParaRPr lang="fr-FR" altLang="fr-FR" sz="2000" b="1" u="sng" dirty="0">
              <a:latin typeface="Arial" panose="020B0604020202020204" pitchFamily="34" charset="0"/>
            </a:endParaRPr>
          </a:p>
          <a:p>
            <a:pPr eaLnBrk="1" hangingPunct="1">
              <a:spcBef>
                <a:spcPct val="0"/>
              </a:spcBef>
              <a:buFontTx/>
              <a:buChar char="•"/>
            </a:pPr>
            <a:r>
              <a:rPr lang="fr-FR" altLang="fr-FR" sz="1800" dirty="0">
                <a:latin typeface="Arial" panose="020B0604020202020204" pitchFamily="34" charset="0"/>
              </a:rPr>
              <a:t>Connaissances générales</a:t>
            </a:r>
          </a:p>
          <a:p>
            <a:pPr eaLnBrk="1" hangingPunct="1">
              <a:spcBef>
                <a:spcPct val="0"/>
              </a:spcBef>
              <a:buFontTx/>
              <a:buChar char="•"/>
            </a:pPr>
            <a:r>
              <a:rPr lang="fr-FR" altLang="fr-FR" sz="1800" dirty="0">
                <a:latin typeface="Arial" panose="020B0604020202020204" pitchFamily="34" charset="0"/>
              </a:rPr>
              <a:t>Connaissances d’environnement</a:t>
            </a:r>
          </a:p>
          <a:p>
            <a:pPr eaLnBrk="1" hangingPunct="1">
              <a:spcBef>
                <a:spcPct val="0"/>
              </a:spcBef>
              <a:buFontTx/>
              <a:buChar char="•"/>
            </a:pPr>
            <a:r>
              <a:rPr lang="fr-FR" altLang="fr-FR" sz="1800" dirty="0">
                <a:latin typeface="Arial" panose="020B0604020202020204" pitchFamily="34" charset="0"/>
              </a:rPr>
              <a:t>Connaissances procédurales</a:t>
            </a:r>
          </a:p>
          <a:p>
            <a:pPr eaLnBrk="1" hangingPunct="1">
              <a:spcBef>
                <a:spcPct val="0"/>
              </a:spcBef>
              <a:buFontTx/>
              <a:buNone/>
            </a:pPr>
            <a:r>
              <a:rPr lang="fr-CH" altLang="fr-FR" sz="1800" dirty="0">
                <a:latin typeface="Arial" panose="020B0604020202020204" pitchFamily="34" charset="0"/>
              </a:rPr>
              <a:t>- </a:t>
            </a:r>
            <a:r>
              <a:rPr lang="fr-CH" altLang="fr-FR" sz="2000" b="1" u="sng" dirty="0">
                <a:latin typeface="Arial" panose="020B0604020202020204" pitchFamily="34" charset="0"/>
              </a:rPr>
              <a:t>Savoir-faire</a:t>
            </a:r>
            <a:endParaRPr lang="fr-FR" altLang="fr-FR" sz="2000" b="1" u="sng" dirty="0">
              <a:latin typeface="Arial" panose="020B0604020202020204" pitchFamily="34" charset="0"/>
            </a:endParaRPr>
          </a:p>
          <a:p>
            <a:pPr eaLnBrk="1" hangingPunct="1">
              <a:spcBef>
                <a:spcPct val="0"/>
              </a:spcBef>
              <a:buFontTx/>
              <a:buChar char="•"/>
            </a:pPr>
            <a:r>
              <a:rPr lang="fr-FR" altLang="fr-FR" sz="1800" dirty="0">
                <a:latin typeface="Arial" panose="020B0604020202020204" pitchFamily="34" charset="0"/>
              </a:rPr>
              <a:t>Savoir-faire formalisés</a:t>
            </a:r>
          </a:p>
          <a:p>
            <a:pPr eaLnBrk="1" hangingPunct="1">
              <a:spcBef>
                <a:spcPct val="0"/>
              </a:spcBef>
              <a:buFontTx/>
              <a:buChar char="•"/>
            </a:pPr>
            <a:r>
              <a:rPr lang="fr-FR" altLang="fr-FR" sz="1800" dirty="0">
                <a:latin typeface="Arial" panose="020B0604020202020204" pitchFamily="34" charset="0"/>
              </a:rPr>
              <a:t>Savoir-faire empiriques</a:t>
            </a:r>
          </a:p>
          <a:p>
            <a:pPr eaLnBrk="1" hangingPunct="1">
              <a:spcBef>
                <a:spcPct val="0"/>
              </a:spcBef>
              <a:buFontTx/>
              <a:buChar char="•"/>
            </a:pPr>
            <a:r>
              <a:rPr lang="fr-FR" altLang="fr-FR" sz="1800" dirty="0">
                <a:latin typeface="Arial" panose="020B0604020202020204" pitchFamily="34" charset="0"/>
              </a:rPr>
              <a:t>Savoir-faire relationnels</a:t>
            </a:r>
          </a:p>
          <a:p>
            <a:pPr eaLnBrk="1" hangingPunct="1">
              <a:spcBef>
                <a:spcPct val="0"/>
              </a:spcBef>
              <a:buFontTx/>
              <a:buChar char="•"/>
            </a:pPr>
            <a:r>
              <a:rPr lang="fr-FR" altLang="fr-FR" sz="1800" dirty="0">
                <a:latin typeface="Arial" panose="020B0604020202020204" pitchFamily="34" charset="0"/>
              </a:rPr>
              <a:t>Savoir-faire cognitifs</a:t>
            </a:r>
          </a:p>
          <a:p>
            <a:pPr eaLnBrk="1" hangingPunct="1">
              <a:spcBef>
                <a:spcPct val="0"/>
              </a:spcBef>
              <a:buFontTx/>
              <a:buNone/>
            </a:pPr>
            <a:r>
              <a:rPr lang="fr-CH" altLang="fr-FR" sz="2000" b="1" dirty="0">
                <a:latin typeface="Arial" panose="020B0604020202020204" pitchFamily="34" charset="0"/>
              </a:rPr>
              <a:t>- </a:t>
            </a:r>
            <a:r>
              <a:rPr lang="fr-CH" altLang="fr-FR" sz="2000" b="1" u="sng" dirty="0">
                <a:latin typeface="Arial" panose="020B0604020202020204" pitchFamily="34" charset="0"/>
              </a:rPr>
              <a:t>Savoirs-être</a:t>
            </a:r>
            <a:endParaRPr lang="fr-FR" altLang="fr-FR" sz="2000" b="1" dirty="0">
              <a:latin typeface="Arial" panose="020B0604020202020204" pitchFamily="34" charset="0"/>
            </a:endParaRPr>
          </a:p>
          <a:p>
            <a:pPr eaLnBrk="1" hangingPunct="1">
              <a:spcBef>
                <a:spcPct val="0"/>
              </a:spcBef>
              <a:buFontTx/>
              <a:buChar char="•"/>
            </a:pPr>
            <a:r>
              <a:rPr lang="fr-FR" altLang="fr-FR" sz="1800" dirty="0">
                <a:latin typeface="Arial" panose="020B0604020202020204" pitchFamily="34" charset="0"/>
              </a:rPr>
              <a:t>Aptitudes ou qualités personnelles</a:t>
            </a:r>
          </a:p>
          <a:p>
            <a:pPr eaLnBrk="1" hangingPunct="1">
              <a:spcBef>
                <a:spcPct val="0"/>
              </a:spcBef>
              <a:buFontTx/>
              <a:buNone/>
            </a:pPr>
            <a:r>
              <a:rPr lang="fr-FR" altLang="fr-FR" sz="1800" dirty="0">
                <a:latin typeface="Arial" panose="020B0604020202020204" pitchFamily="34" charset="0"/>
              </a:rPr>
              <a:t>(Ressources physiologiques, </a:t>
            </a:r>
          </a:p>
          <a:p>
            <a:pPr eaLnBrk="1" hangingPunct="1">
              <a:spcBef>
                <a:spcPct val="0"/>
              </a:spcBef>
              <a:buFontTx/>
              <a:buNone/>
            </a:pPr>
            <a:r>
              <a:rPr lang="fr-FR" altLang="fr-FR" sz="1800" dirty="0">
                <a:latin typeface="Arial" panose="020B0604020202020204" pitchFamily="34" charset="0"/>
              </a:rPr>
              <a:t>psychologiques, émotionnelles)</a:t>
            </a:r>
          </a:p>
          <a:p>
            <a:pPr eaLnBrk="1" hangingPunct="1">
              <a:spcBef>
                <a:spcPct val="0"/>
              </a:spcBef>
              <a:buFontTx/>
              <a:buChar char="•"/>
            </a:pPr>
            <a:r>
              <a:rPr lang="fr-FR" altLang="fr-FR" sz="1800" dirty="0">
                <a:latin typeface="Arial" panose="020B0604020202020204" pitchFamily="34" charset="0"/>
              </a:rPr>
              <a:t> culture, valeurs</a:t>
            </a:r>
          </a:p>
          <a:p>
            <a:pPr eaLnBrk="1" hangingPunct="1">
              <a:spcBef>
                <a:spcPct val="0"/>
              </a:spcBef>
              <a:buFontTx/>
              <a:buChar char="•"/>
            </a:pPr>
            <a:endParaRPr lang="fr-FR" altLang="fr-FR" sz="1800" dirty="0">
              <a:latin typeface="Arial" panose="020B0604020202020204" pitchFamily="34" charset="0"/>
            </a:endParaRPr>
          </a:p>
        </p:txBody>
      </p:sp>
      <p:sp>
        <p:nvSpPr>
          <p:cNvPr id="92164" name="Rectangle 5">
            <a:extLst>
              <a:ext uri="{FF2B5EF4-FFF2-40B4-BE49-F238E27FC236}">
                <a16:creationId xmlns:a16="http://schemas.microsoft.com/office/drawing/2014/main" id="{3FBEBE78-7209-4F9F-BD5D-9DD6D6F8C96E}"/>
              </a:ext>
            </a:extLst>
          </p:cNvPr>
          <p:cNvSpPr>
            <a:spLocks noChangeArrowheads="1"/>
          </p:cNvSpPr>
          <p:nvPr/>
        </p:nvSpPr>
        <p:spPr bwMode="auto">
          <a:xfrm>
            <a:off x="7408795" y="2147267"/>
            <a:ext cx="4392613" cy="3744913"/>
          </a:xfrm>
          <a:prstGeom prst="rect">
            <a:avLst/>
          </a:prstGeom>
          <a:solidFill>
            <a:schemeClr val="accent5">
              <a:lumMod val="40000"/>
              <a:lumOff val="6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2000" b="1" dirty="0">
              <a:latin typeface="Arial" panose="020B0604020202020204" pitchFamily="34" charset="0"/>
            </a:endParaRPr>
          </a:p>
          <a:p>
            <a:pPr eaLnBrk="1" hangingPunct="1">
              <a:spcBef>
                <a:spcPct val="0"/>
              </a:spcBef>
              <a:buFontTx/>
              <a:buNone/>
            </a:pPr>
            <a:r>
              <a:rPr lang="fr-FR" altLang="fr-FR" sz="2400" b="1" dirty="0">
                <a:latin typeface="Arial" panose="020B0604020202020204" pitchFamily="34" charset="0"/>
              </a:rPr>
              <a:t>Les ressources externes :</a:t>
            </a:r>
          </a:p>
          <a:p>
            <a:pPr eaLnBrk="1" hangingPunct="1">
              <a:spcBef>
                <a:spcPct val="0"/>
              </a:spcBef>
              <a:buFontTx/>
              <a:buNone/>
            </a:pPr>
            <a:endParaRPr lang="fr-FR" altLang="fr-FR" sz="2000" b="1" dirty="0">
              <a:latin typeface="Arial" panose="020B0604020202020204" pitchFamily="34" charset="0"/>
            </a:endParaRPr>
          </a:p>
          <a:p>
            <a:pPr eaLnBrk="1" hangingPunct="1">
              <a:spcBef>
                <a:spcPct val="0"/>
              </a:spcBef>
              <a:buFontTx/>
              <a:buChar char="•"/>
            </a:pPr>
            <a:r>
              <a:rPr lang="fr-FR" altLang="fr-FR" sz="1800" dirty="0">
                <a:latin typeface="Arial" panose="020B0604020202020204" pitchFamily="34" charset="0"/>
              </a:rPr>
              <a:t> relationnels</a:t>
            </a:r>
          </a:p>
          <a:p>
            <a:pPr eaLnBrk="1" hangingPunct="1">
              <a:spcBef>
                <a:spcPct val="0"/>
              </a:spcBef>
              <a:buFontTx/>
              <a:buChar char="•"/>
            </a:pPr>
            <a:r>
              <a:rPr lang="fr-FR" altLang="fr-FR" sz="1800" dirty="0">
                <a:latin typeface="Arial" panose="020B0604020202020204" pitchFamily="34" charset="0"/>
              </a:rPr>
              <a:t> documentaires</a:t>
            </a:r>
          </a:p>
          <a:p>
            <a:pPr eaLnBrk="1" hangingPunct="1">
              <a:spcBef>
                <a:spcPct val="0"/>
              </a:spcBef>
              <a:buFontTx/>
              <a:buChar char="•"/>
            </a:pPr>
            <a:r>
              <a:rPr lang="fr-CH" altLang="fr-FR" sz="1800" dirty="0">
                <a:latin typeface="Arial" panose="020B0604020202020204" pitchFamily="34" charset="0"/>
              </a:rPr>
              <a:t> informationnels </a:t>
            </a:r>
          </a:p>
          <a:p>
            <a:pPr eaLnBrk="1" hangingPunct="1">
              <a:spcBef>
                <a:spcPct val="0"/>
              </a:spcBef>
              <a:buFontTx/>
              <a:buChar char="•"/>
            </a:pPr>
            <a:r>
              <a:rPr lang="fr-CH" altLang="fr-FR" sz="1800" dirty="0">
                <a:latin typeface="Arial" panose="020B0604020202020204" pitchFamily="34" charset="0"/>
              </a:rPr>
              <a:t> méthodologiques</a:t>
            </a:r>
            <a:endParaRPr lang="fr-FR" altLang="fr-FR" sz="1800" dirty="0">
              <a:latin typeface="Arial" panose="020B0604020202020204" pitchFamily="34" charset="0"/>
            </a:endParaRPr>
          </a:p>
          <a:p>
            <a:pPr eaLnBrk="1" hangingPunct="1">
              <a:spcBef>
                <a:spcPct val="0"/>
              </a:spcBef>
              <a:buFontTx/>
              <a:buChar char="•"/>
            </a:pPr>
            <a:r>
              <a:rPr lang="fr-FR" altLang="fr-FR" sz="1800" dirty="0">
                <a:latin typeface="Arial" panose="020B0604020202020204" pitchFamily="34" charset="0"/>
              </a:rPr>
              <a:t> réseaux d’experts</a:t>
            </a:r>
          </a:p>
          <a:p>
            <a:pPr eaLnBrk="1" hangingPunct="1">
              <a:spcBef>
                <a:spcPct val="0"/>
              </a:spcBef>
              <a:buFontTx/>
              <a:buChar char="•"/>
            </a:pPr>
            <a:r>
              <a:rPr lang="fr-CH" altLang="fr-FR" sz="1800" dirty="0">
                <a:latin typeface="Arial" panose="020B0604020202020204" pitchFamily="34" charset="0"/>
              </a:rPr>
              <a:t> contexte </a:t>
            </a:r>
          </a:p>
          <a:p>
            <a:pPr eaLnBrk="1" hangingPunct="1">
              <a:spcBef>
                <a:spcPct val="0"/>
              </a:spcBef>
              <a:buFontTx/>
              <a:buChar char="•"/>
            </a:pPr>
            <a:r>
              <a:rPr lang="fr-CH" altLang="fr-FR" sz="1800" dirty="0">
                <a:latin typeface="Arial" panose="020B0604020202020204" pitchFamily="34" charset="0"/>
              </a:rPr>
              <a:t> matériel</a:t>
            </a:r>
          </a:p>
          <a:p>
            <a:pPr eaLnBrk="1" hangingPunct="1">
              <a:spcBef>
                <a:spcPct val="0"/>
              </a:spcBef>
              <a:buFontTx/>
              <a:buChar char="•"/>
            </a:pPr>
            <a:r>
              <a:rPr lang="fr-CH" altLang="fr-FR" sz="1800" dirty="0">
                <a:latin typeface="Arial" panose="020B0604020202020204" pitchFamily="34" charset="0"/>
              </a:rPr>
              <a:t>… </a:t>
            </a:r>
            <a:endParaRPr lang="fr-FR" altLang="fr-FR" sz="1800" dirty="0">
              <a:latin typeface="Arial" panose="020B0604020202020204" pitchFamily="34" charset="0"/>
            </a:endParaRPr>
          </a:p>
          <a:p>
            <a:pPr eaLnBrk="1" hangingPunct="1">
              <a:spcBef>
                <a:spcPct val="0"/>
              </a:spcBef>
              <a:buFontTx/>
              <a:buNone/>
            </a:pPr>
            <a:endParaRPr lang="fr-FR" altLang="fr-FR" sz="1800" dirty="0">
              <a:latin typeface="Arial" panose="020B0604020202020204" pitchFamily="34" charset="0"/>
            </a:endParaRPr>
          </a:p>
          <a:p>
            <a:pPr eaLnBrk="1" hangingPunct="1">
              <a:spcBef>
                <a:spcPct val="0"/>
              </a:spcBef>
              <a:buFontTx/>
              <a:buChar char="•"/>
            </a:pPr>
            <a:endParaRPr lang="fr-FR" altLang="fr-FR" sz="1800" dirty="0">
              <a:latin typeface="Arial" panose="020B0604020202020204" pitchFamily="34" charset="0"/>
            </a:endParaRPr>
          </a:p>
        </p:txBody>
      </p:sp>
      <p:sp>
        <p:nvSpPr>
          <p:cNvPr id="92165" name="Espace réservé du numéro de diapositive 1">
            <a:extLst>
              <a:ext uri="{FF2B5EF4-FFF2-40B4-BE49-F238E27FC236}">
                <a16:creationId xmlns:a16="http://schemas.microsoft.com/office/drawing/2014/main" id="{53059175-6DDC-4CF1-8E8C-F389D7A396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3F55D5-47A7-4592-A922-0B32F1899838}" type="slidenum">
              <a:rPr lang="fr-BE" altLang="fr-FR" sz="1200">
                <a:solidFill>
                  <a:srgbClr val="898989"/>
                </a:solidFill>
              </a:rPr>
              <a:pPr>
                <a:spcBef>
                  <a:spcPct val="0"/>
                </a:spcBef>
                <a:buFontTx/>
                <a:buNone/>
              </a:pPr>
              <a:t>10</a:t>
            </a:fld>
            <a:endParaRPr lang="fr-BE" altLang="fr-FR"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Espace réservé du numéro de diapositive 1"/>
          <p:cNvSpPr>
            <a:spLocks noGrp="1"/>
          </p:cNvSpPr>
          <p:nvPr>
            <p:ph type="sldNum" sz="quarter" idx="12"/>
          </p:nvPr>
        </p:nvSpPr>
        <p:spPr>
          <a:xfrm>
            <a:off x="10199690" y="5732861"/>
            <a:ext cx="465137" cy="180975"/>
          </a:xfrm>
          <a:noFill/>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pPr algn="l" defTabSz="685800">
              <a:defRPr/>
            </a:pPr>
            <a:fld id="{CF6FB419-8369-2845-A85A-96AF8A1E31E2}" type="slidenum">
              <a:rPr lang="fr-FR" sz="600">
                <a:solidFill>
                  <a:srgbClr val="535352"/>
                </a:solidFill>
              </a:rPr>
              <a:pPr algn="l" defTabSz="685800">
                <a:defRPr/>
              </a:pPr>
              <a:t>11</a:t>
            </a:fld>
            <a:endParaRPr lang="fr-FR" sz="600" dirty="0">
              <a:solidFill>
                <a:srgbClr val="535352"/>
              </a:solidFill>
            </a:endParaRPr>
          </a:p>
        </p:txBody>
      </p:sp>
      <p:sp>
        <p:nvSpPr>
          <p:cNvPr id="5" name="ZoneTexte 4"/>
          <p:cNvSpPr txBox="1"/>
          <p:nvPr/>
        </p:nvSpPr>
        <p:spPr>
          <a:xfrm>
            <a:off x="2216121" y="105792"/>
            <a:ext cx="8064129" cy="1200329"/>
          </a:xfrm>
          <a:prstGeom prst="rect">
            <a:avLst/>
          </a:prstGeom>
          <a:noFill/>
        </p:spPr>
        <p:txBody>
          <a:bodyPr wrap="square" rtlCol="0">
            <a:spAutoFit/>
          </a:bodyPr>
          <a:lstStyle/>
          <a:p>
            <a:pPr algn="ctr" defTabSz="685800">
              <a:defRPr/>
            </a:pPr>
            <a:r>
              <a:rPr lang="fr-CH" sz="3600" b="1" dirty="0">
                <a:solidFill>
                  <a:srgbClr val="0B3E75"/>
                </a:solidFill>
                <a:latin typeface="Arial" panose="020B0604020202020204" pitchFamily="34" charset="0"/>
                <a:ea typeface="+mj-ea"/>
                <a:cs typeface="Arial" panose="020B0604020202020204" pitchFamily="34" charset="0"/>
              </a:rPr>
              <a:t>Axes de développement des compétences</a:t>
            </a:r>
          </a:p>
        </p:txBody>
      </p:sp>
      <p:pic>
        <p:nvPicPr>
          <p:cNvPr id="8" name="Image 7"/>
          <p:cNvPicPr>
            <a:picLocks noChangeAspect="1"/>
          </p:cNvPicPr>
          <p:nvPr/>
        </p:nvPicPr>
        <p:blipFill>
          <a:blip r:embed="rId3"/>
          <a:stretch>
            <a:fillRect/>
          </a:stretch>
        </p:blipFill>
        <p:spPr>
          <a:xfrm>
            <a:off x="10575502" y="13738"/>
            <a:ext cx="1616498" cy="930426"/>
          </a:xfrm>
          <a:prstGeom prst="rect">
            <a:avLst/>
          </a:prstGeom>
        </p:spPr>
      </p:pic>
      <p:pic>
        <p:nvPicPr>
          <p:cNvPr id="3" name="Image 2">
            <a:extLst>
              <a:ext uri="{FF2B5EF4-FFF2-40B4-BE49-F238E27FC236}">
                <a16:creationId xmlns:a16="http://schemas.microsoft.com/office/drawing/2014/main" id="{D1788952-4061-4B5E-8FE0-E926FEFB3DBF}"/>
              </a:ext>
            </a:extLst>
          </p:cNvPr>
          <p:cNvPicPr>
            <a:picLocks noChangeAspect="1"/>
          </p:cNvPicPr>
          <p:nvPr/>
        </p:nvPicPr>
        <p:blipFill>
          <a:blip r:embed="rId4"/>
          <a:stretch>
            <a:fillRect/>
          </a:stretch>
        </p:blipFill>
        <p:spPr>
          <a:xfrm>
            <a:off x="218222" y="0"/>
            <a:ext cx="1762370" cy="928196"/>
          </a:xfrm>
          <a:prstGeom prst="rect">
            <a:avLst/>
          </a:prstGeom>
        </p:spPr>
      </p:pic>
      <p:sp>
        <p:nvSpPr>
          <p:cNvPr id="10" name="ZoneTexte 9">
            <a:extLst>
              <a:ext uri="{FF2B5EF4-FFF2-40B4-BE49-F238E27FC236}">
                <a16:creationId xmlns:a16="http://schemas.microsoft.com/office/drawing/2014/main" id="{0ED08A33-75F5-4066-B5B3-89494A81F38F}"/>
              </a:ext>
            </a:extLst>
          </p:cNvPr>
          <p:cNvSpPr txBox="1"/>
          <p:nvPr/>
        </p:nvSpPr>
        <p:spPr>
          <a:xfrm>
            <a:off x="2368129" y="6475209"/>
            <a:ext cx="8064129" cy="276999"/>
          </a:xfrm>
          <a:prstGeom prst="rect">
            <a:avLst/>
          </a:prstGeom>
          <a:noFill/>
        </p:spPr>
        <p:txBody>
          <a:bodyPr wrap="square" rtlCol="0">
            <a:spAutoFit/>
          </a:bodyPr>
          <a:lstStyle/>
          <a:p>
            <a:r>
              <a:rPr lang="fr-CH" sz="1200" dirty="0"/>
              <a:t>Le Boterf, G (2007) : Construire des compétences individuelles et collectives, éd D’Organisation</a:t>
            </a:r>
          </a:p>
        </p:txBody>
      </p:sp>
      <p:pic>
        <p:nvPicPr>
          <p:cNvPr id="4" name="Image 3">
            <a:extLst>
              <a:ext uri="{FF2B5EF4-FFF2-40B4-BE49-F238E27FC236}">
                <a16:creationId xmlns:a16="http://schemas.microsoft.com/office/drawing/2014/main" id="{A0FA3585-95C6-400D-B7B4-FE129342A08B}"/>
              </a:ext>
            </a:extLst>
          </p:cNvPr>
          <p:cNvPicPr>
            <a:picLocks noChangeAspect="1"/>
          </p:cNvPicPr>
          <p:nvPr/>
        </p:nvPicPr>
        <p:blipFill>
          <a:blip r:embed="rId5"/>
          <a:stretch>
            <a:fillRect/>
          </a:stretch>
        </p:blipFill>
        <p:spPr>
          <a:xfrm>
            <a:off x="1498877" y="1609755"/>
            <a:ext cx="8933381" cy="4584768"/>
          </a:xfrm>
          <a:prstGeom prst="rect">
            <a:avLst/>
          </a:prstGeom>
        </p:spPr>
      </p:pic>
    </p:spTree>
    <p:extLst>
      <p:ext uri="{BB962C8B-B14F-4D97-AF65-F5344CB8AC3E}">
        <p14:creationId xmlns:p14="http://schemas.microsoft.com/office/powerpoint/2010/main" val="141426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Espace réservé du numéro de diapositive 1"/>
          <p:cNvSpPr>
            <a:spLocks noGrp="1"/>
          </p:cNvSpPr>
          <p:nvPr>
            <p:ph type="sldNum" sz="quarter" idx="12"/>
          </p:nvPr>
        </p:nvSpPr>
        <p:spPr>
          <a:xfrm>
            <a:off x="10199690" y="5732861"/>
            <a:ext cx="465137" cy="180975"/>
          </a:xfrm>
          <a:noFill/>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pPr algn="l" defTabSz="685800">
              <a:defRPr/>
            </a:pPr>
            <a:fld id="{CF6FB419-8369-2845-A85A-96AF8A1E31E2}" type="slidenum">
              <a:rPr lang="fr-FR" sz="600">
                <a:solidFill>
                  <a:srgbClr val="535352"/>
                </a:solidFill>
              </a:rPr>
              <a:pPr algn="l" defTabSz="685800">
                <a:defRPr/>
              </a:pPr>
              <a:t>12</a:t>
            </a:fld>
            <a:endParaRPr lang="fr-FR" sz="600" dirty="0">
              <a:solidFill>
                <a:srgbClr val="535352"/>
              </a:solidFill>
            </a:endParaRPr>
          </a:p>
        </p:txBody>
      </p:sp>
      <p:sp>
        <p:nvSpPr>
          <p:cNvPr id="5" name="ZoneTexte 4"/>
          <p:cNvSpPr txBox="1"/>
          <p:nvPr/>
        </p:nvSpPr>
        <p:spPr>
          <a:xfrm>
            <a:off x="1653216" y="260469"/>
            <a:ext cx="9896426" cy="584775"/>
          </a:xfrm>
          <a:prstGeom prst="rect">
            <a:avLst/>
          </a:prstGeom>
          <a:noFill/>
        </p:spPr>
        <p:txBody>
          <a:bodyPr wrap="square" rtlCol="0">
            <a:spAutoFit/>
          </a:bodyPr>
          <a:lstStyle/>
          <a:p>
            <a:pPr algn="ctr" defTabSz="685800">
              <a:defRPr/>
            </a:pPr>
            <a:r>
              <a:rPr lang="fr-CH" sz="3200" b="1" dirty="0">
                <a:solidFill>
                  <a:srgbClr val="0B3E75"/>
                </a:solidFill>
                <a:latin typeface="Arial" panose="020B0604020202020204" pitchFamily="34" charset="0"/>
                <a:ea typeface="+mj-ea"/>
                <a:cs typeface="Arial" panose="020B0604020202020204" pitchFamily="34" charset="0"/>
              </a:rPr>
              <a:t>Niveaux de développement des compétences</a:t>
            </a:r>
          </a:p>
        </p:txBody>
      </p:sp>
      <p:pic>
        <p:nvPicPr>
          <p:cNvPr id="6" name="Image 5">
            <a:hlinkClick r:id="rId3"/>
            <a:extLst>
              <a:ext uri="{FF2B5EF4-FFF2-40B4-BE49-F238E27FC236}">
                <a16:creationId xmlns:a16="http://schemas.microsoft.com/office/drawing/2014/main" id="{1A4BCEEC-18D1-4DFE-850E-EBFC52D19138}"/>
              </a:ext>
            </a:extLst>
          </p:cNvPr>
          <p:cNvPicPr>
            <a:picLocks noChangeAspect="1"/>
          </p:cNvPicPr>
          <p:nvPr/>
        </p:nvPicPr>
        <p:blipFill>
          <a:blip r:embed="rId4"/>
          <a:stretch>
            <a:fillRect/>
          </a:stretch>
        </p:blipFill>
        <p:spPr>
          <a:xfrm>
            <a:off x="207063" y="1188858"/>
            <a:ext cx="11777873" cy="4634490"/>
          </a:xfrm>
          <a:prstGeom prst="rect">
            <a:avLst/>
          </a:prstGeom>
        </p:spPr>
      </p:pic>
    </p:spTree>
    <p:extLst>
      <p:ext uri="{BB962C8B-B14F-4D97-AF65-F5344CB8AC3E}">
        <p14:creationId xmlns:p14="http://schemas.microsoft.com/office/powerpoint/2010/main" val="186178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051C6-1BDF-C9D3-7D80-59343775C97F}"/>
              </a:ext>
            </a:extLst>
          </p:cNvPr>
          <p:cNvSpPr>
            <a:spLocks noGrp="1"/>
          </p:cNvSpPr>
          <p:nvPr>
            <p:ph type="title"/>
          </p:nvPr>
        </p:nvSpPr>
        <p:spPr/>
        <p:txBody>
          <a:bodyPr>
            <a:normAutofit fontScale="90000"/>
          </a:bodyPr>
          <a:lstStyle/>
          <a:p>
            <a:pPr algn="ctr"/>
            <a:br>
              <a:rPr lang="fr-CH" sz="3600" b="1" dirty="0">
                <a:solidFill>
                  <a:srgbClr val="0B3E75"/>
                </a:solidFill>
                <a:latin typeface="Arial" panose="020B0604020202020204" pitchFamily="34" charset="0"/>
                <a:ea typeface="+mn-ea"/>
                <a:cs typeface="Arial" panose="020B0604020202020204" pitchFamily="34" charset="0"/>
              </a:rPr>
            </a:br>
            <a:r>
              <a:rPr lang="fr-CH" sz="3600" b="1" dirty="0">
                <a:solidFill>
                  <a:srgbClr val="0B3E75"/>
                </a:solidFill>
                <a:latin typeface="Arial" panose="020B0604020202020204" pitchFamily="34" charset="0"/>
                <a:ea typeface="+mn-ea"/>
                <a:cs typeface="Arial" panose="020B0604020202020204" pitchFamily="34" charset="0"/>
                <a:hlinkClick r:id="rId2"/>
              </a:rPr>
              <a:t>Dispositions d’application sur la formation pratique relatives au PEC20</a:t>
            </a:r>
            <a:endParaRPr lang="fr-CH" sz="3600" b="1" dirty="0">
              <a:solidFill>
                <a:srgbClr val="0B3E75"/>
              </a:solidFill>
              <a:latin typeface="Arial" panose="020B0604020202020204" pitchFamily="34" charset="0"/>
              <a:ea typeface="+mn-ea"/>
              <a:cs typeface="Arial" panose="020B0604020202020204" pitchFamily="34" charset="0"/>
            </a:endParaRPr>
          </a:p>
        </p:txBody>
      </p:sp>
      <p:sp>
        <p:nvSpPr>
          <p:cNvPr id="3" name="Espace réservé du contenu 2">
            <a:extLst>
              <a:ext uri="{FF2B5EF4-FFF2-40B4-BE49-F238E27FC236}">
                <a16:creationId xmlns:a16="http://schemas.microsoft.com/office/drawing/2014/main" id="{2E0EBA28-B906-9AA4-6B32-59416BF8E4F1}"/>
              </a:ext>
            </a:extLst>
          </p:cNvPr>
          <p:cNvSpPr>
            <a:spLocks noGrp="1"/>
          </p:cNvSpPr>
          <p:nvPr>
            <p:ph idx="1"/>
          </p:nvPr>
        </p:nvSpPr>
        <p:spPr/>
        <p:txBody>
          <a:bodyPr>
            <a:normAutofit/>
          </a:bodyPr>
          <a:lstStyle/>
          <a:p>
            <a:pPr marL="0" indent="0" algn="just">
              <a:buFont typeface="Arial" panose="020B0604020202020204" pitchFamily="34" charset="0"/>
              <a:buNone/>
            </a:pPr>
            <a:endParaRPr lang="fr-CH" b="1" dirty="0"/>
          </a:p>
          <a:p>
            <a:pPr marL="0" indent="0" algn="just">
              <a:buFont typeface="Arial" panose="020B0604020202020204" pitchFamily="34" charset="0"/>
              <a:buNone/>
            </a:pPr>
            <a:endParaRPr lang="fr-CH" b="1" dirty="0"/>
          </a:p>
          <a:p>
            <a:pPr marL="0" indent="0" algn="just">
              <a:buFont typeface="Arial" panose="020B0604020202020204" pitchFamily="34" charset="0"/>
              <a:buNone/>
            </a:pPr>
            <a:r>
              <a:rPr lang="fr-CH" b="1" dirty="0"/>
              <a:t>But: </a:t>
            </a:r>
            <a:r>
              <a:rPr lang="fr-CH" dirty="0"/>
              <a:t>harmonisation des règles et pratiques liées à la formation pratique entre les différents sites (Genève, Lausanne, Sierre, Fribourg).</a:t>
            </a:r>
          </a:p>
          <a:p>
            <a:pPr marL="0" indent="0" algn="just">
              <a:buFont typeface="Arial" panose="020B0604020202020204" pitchFamily="34" charset="0"/>
              <a:buNone/>
            </a:pPr>
            <a:endParaRPr lang="fr-CH" dirty="0"/>
          </a:p>
          <a:p>
            <a:pPr marL="0" indent="0" algn="just">
              <a:buFont typeface="Arial" panose="020B0604020202020204" pitchFamily="34" charset="0"/>
              <a:buNone/>
            </a:pPr>
            <a:r>
              <a:rPr lang="fr-CH" dirty="0"/>
              <a:t>Elles complètent le règlement de filière du Bachelor of Arts HES-SO entré en vigueur le 14 septembre 2020.</a:t>
            </a:r>
          </a:p>
          <a:p>
            <a:pPr marL="0" indent="0">
              <a:buNone/>
            </a:pPr>
            <a:endParaRPr lang="fr-CH" dirty="0"/>
          </a:p>
        </p:txBody>
      </p:sp>
      <p:sp>
        <p:nvSpPr>
          <p:cNvPr id="4" name="Espace réservé du numéro de diapositive 3">
            <a:extLst>
              <a:ext uri="{FF2B5EF4-FFF2-40B4-BE49-F238E27FC236}">
                <a16:creationId xmlns:a16="http://schemas.microsoft.com/office/drawing/2014/main" id="{E1F08468-5788-1274-9D87-E8DCD3AA177B}"/>
              </a:ext>
            </a:extLst>
          </p:cNvPr>
          <p:cNvSpPr>
            <a:spLocks noGrp="1"/>
          </p:cNvSpPr>
          <p:nvPr>
            <p:ph type="sldNum" sz="quarter" idx="12"/>
          </p:nvPr>
        </p:nvSpPr>
        <p:spPr/>
        <p:txBody>
          <a:bodyPr/>
          <a:lstStyle/>
          <a:p>
            <a:fld id="{2D58C5D8-E204-46B7-AF54-D6347646618F}" type="slidenum">
              <a:rPr lang="fr-CH" smtClean="0"/>
              <a:t>13</a:t>
            </a:fld>
            <a:endParaRPr lang="fr-CH"/>
          </a:p>
        </p:txBody>
      </p:sp>
    </p:spTree>
    <p:extLst>
      <p:ext uri="{BB962C8B-B14F-4D97-AF65-F5344CB8AC3E}">
        <p14:creationId xmlns:p14="http://schemas.microsoft.com/office/powerpoint/2010/main" val="339971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1CCE1D-7B78-4B07-8626-B0022B4CB4CC}"/>
              </a:ext>
            </a:extLst>
          </p:cNvPr>
          <p:cNvSpPr>
            <a:spLocks noGrp="1"/>
          </p:cNvSpPr>
          <p:nvPr>
            <p:ph type="title"/>
          </p:nvPr>
        </p:nvSpPr>
        <p:spPr>
          <a:xfrm>
            <a:off x="838200" y="365125"/>
            <a:ext cx="10515600" cy="1325563"/>
          </a:xfrm>
        </p:spPr>
        <p:txBody>
          <a:bodyPr anchor="ctr">
            <a:normAutofit/>
          </a:bodyPr>
          <a:lstStyle/>
          <a:p>
            <a:br>
              <a:rPr lang="fr-CH" b="1"/>
            </a:br>
            <a:r>
              <a:rPr lang="fr-CH" b="1"/>
              <a:t>Où trouver la documentation?</a:t>
            </a:r>
          </a:p>
        </p:txBody>
      </p:sp>
      <p:sp>
        <p:nvSpPr>
          <p:cNvPr id="3" name="Espace réservé du contenu 2">
            <a:extLst>
              <a:ext uri="{FF2B5EF4-FFF2-40B4-BE49-F238E27FC236}">
                <a16:creationId xmlns:a16="http://schemas.microsoft.com/office/drawing/2014/main" id="{8CB895C6-D90B-4B90-9716-606750264076}"/>
              </a:ext>
            </a:extLst>
          </p:cNvPr>
          <p:cNvSpPr>
            <a:spLocks noGrp="1"/>
          </p:cNvSpPr>
          <p:nvPr>
            <p:ph sz="half" idx="1"/>
          </p:nvPr>
        </p:nvSpPr>
        <p:spPr>
          <a:xfrm>
            <a:off x="838200" y="1825625"/>
            <a:ext cx="10795000" cy="1146175"/>
          </a:xfrm>
        </p:spPr>
        <p:txBody>
          <a:bodyPr>
            <a:normAutofit/>
          </a:bodyPr>
          <a:lstStyle/>
          <a:p>
            <a:pPr marL="0" indent="0">
              <a:buNone/>
            </a:pPr>
            <a:r>
              <a:rPr lang="fr-CH" dirty="0"/>
              <a:t>Site internet de la HETS-FR</a:t>
            </a:r>
            <a:endParaRPr lang="fr-CH" dirty="0">
              <a:hlinkClick r:id="" action="ppaction://noaction"/>
            </a:endParaRPr>
          </a:p>
          <a:p>
            <a:pPr marL="0" indent="0">
              <a:buNone/>
            </a:pPr>
            <a:r>
              <a:rPr lang="fr-CH" dirty="0">
                <a:hlinkClick r:id="" action="ppaction://noaction"/>
              </a:rPr>
              <a:t>formation pratique et supervision | HETS Fribourg (hets-fr.ch)</a:t>
            </a:r>
            <a:endParaRPr lang="fr-CH" dirty="0"/>
          </a:p>
          <a:p>
            <a:pPr marL="0" indent="0">
              <a:buNone/>
            </a:pPr>
            <a:endParaRPr lang="fr-CH" dirty="0"/>
          </a:p>
          <a:p>
            <a:pPr marL="0" indent="0">
              <a:buNone/>
            </a:pPr>
            <a:endParaRPr lang="fr-CH" u="sng" dirty="0"/>
          </a:p>
        </p:txBody>
      </p:sp>
      <p:pic>
        <p:nvPicPr>
          <p:cNvPr id="6" name="Image 5" descr="Une image contenant texte, capture d’écran, Police, conception&#10;&#10;Le contenu généré par l’IA peut être incorrect.">
            <a:extLst>
              <a:ext uri="{FF2B5EF4-FFF2-40B4-BE49-F238E27FC236}">
                <a16:creationId xmlns:a16="http://schemas.microsoft.com/office/drawing/2014/main" id="{721788CC-6EA1-3C71-F5F3-9C851EF43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971800"/>
            <a:ext cx="6659712" cy="3646192"/>
          </a:xfrm>
          <a:prstGeom prst="rect">
            <a:avLst/>
          </a:prstGeom>
          <a:noFill/>
        </p:spPr>
      </p:pic>
      <p:sp>
        <p:nvSpPr>
          <p:cNvPr id="11" name="Slide Number Placeholder 4">
            <a:extLst>
              <a:ext uri="{FF2B5EF4-FFF2-40B4-BE49-F238E27FC236}">
                <a16:creationId xmlns:a16="http://schemas.microsoft.com/office/drawing/2014/main" id="{ED275E47-588D-22F5-FF58-FA937B625364}"/>
              </a:ext>
            </a:extLst>
          </p:cNvPr>
          <p:cNvSpPr>
            <a:spLocks noGrp="1"/>
          </p:cNvSpPr>
          <p:nvPr>
            <p:ph type="sldNum" sz="quarter" idx="12"/>
          </p:nvPr>
        </p:nvSpPr>
        <p:spPr>
          <a:xfrm>
            <a:off x="8610600" y="6356350"/>
            <a:ext cx="2743200" cy="365125"/>
          </a:xfrm>
        </p:spPr>
        <p:txBody>
          <a:bodyPr/>
          <a:lstStyle/>
          <a:p>
            <a:pPr>
              <a:spcAft>
                <a:spcPts val="600"/>
              </a:spcAft>
            </a:pPr>
            <a:fld id="{2D58C5D8-E204-46B7-AF54-D6347646618F}" type="slidenum">
              <a:rPr lang="fr-CH" smtClean="0"/>
              <a:pPr>
                <a:spcAft>
                  <a:spcPts val="600"/>
                </a:spcAft>
              </a:pPr>
              <a:t>14</a:t>
            </a:fld>
            <a:endParaRPr lang="fr-CH"/>
          </a:p>
        </p:txBody>
      </p:sp>
    </p:spTree>
    <p:extLst>
      <p:ext uri="{BB962C8B-B14F-4D97-AF65-F5344CB8AC3E}">
        <p14:creationId xmlns:p14="http://schemas.microsoft.com/office/powerpoint/2010/main" val="136158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76CB5-6BCD-8B97-BA19-913450DF54DC}"/>
              </a:ext>
            </a:extLst>
          </p:cNvPr>
          <p:cNvSpPr>
            <a:spLocks noGrp="1"/>
          </p:cNvSpPr>
          <p:nvPr>
            <p:ph type="title"/>
          </p:nvPr>
        </p:nvSpPr>
        <p:spPr/>
        <p:txBody>
          <a:bodyPr/>
          <a:lstStyle/>
          <a:p>
            <a:pPr algn="ctr"/>
            <a:r>
              <a:rPr lang="fr-CH" sz="3600" b="1" dirty="0">
                <a:solidFill>
                  <a:srgbClr val="0B3E75"/>
                </a:solidFill>
                <a:latin typeface="Arial" panose="020B0604020202020204" pitchFamily="34" charset="0"/>
                <a:ea typeface="+mn-ea"/>
                <a:cs typeface="Arial" panose="020B0604020202020204" pitchFamily="34" charset="0"/>
              </a:rPr>
              <a:t>Organisation de la formation pratique</a:t>
            </a:r>
          </a:p>
        </p:txBody>
      </p:sp>
      <p:sp>
        <p:nvSpPr>
          <p:cNvPr id="3" name="Espace réservé du contenu 2">
            <a:extLst>
              <a:ext uri="{FF2B5EF4-FFF2-40B4-BE49-F238E27FC236}">
                <a16:creationId xmlns:a16="http://schemas.microsoft.com/office/drawing/2014/main" id="{667BC4AA-F8E2-315B-2760-3597A0EA8FCF}"/>
              </a:ext>
            </a:extLst>
          </p:cNvPr>
          <p:cNvSpPr>
            <a:spLocks noGrp="1"/>
          </p:cNvSpPr>
          <p:nvPr>
            <p:ph idx="1"/>
          </p:nvPr>
        </p:nvSpPr>
        <p:spPr/>
        <p:txBody>
          <a:bodyPr>
            <a:normAutofit/>
          </a:bodyPr>
          <a:lstStyle/>
          <a:p>
            <a:pPr marL="0" indent="0">
              <a:buNone/>
            </a:pPr>
            <a:r>
              <a:rPr lang="fr-CH" dirty="0"/>
              <a:t>La formation pratique est organisée en deux périodes (module FP1 et module FP2). Chaque module équivaut à 27 crédits.</a:t>
            </a:r>
          </a:p>
          <a:p>
            <a:r>
              <a:rPr lang="fr-CH" dirty="0"/>
              <a:t>Partie terrain à 24 crédits </a:t>
            </a:r>
          </a:p>
          <a:p>
            <a:r>
              <a:rPr lang="fr-CH" dirty="0"/>
              <a:t>Partie intégration à 3 crédits</a:t>
            </a:r>
          </a:p>
          <a:p>
            <a:endParaRPr lang="fr-CH" dirty="0">
              <a:solidFill>
                <a:srgbClr val="0B3E75"/>
              </a:solidFill>
            </a:endParaRPr>
          </a:p>
          <a:p>
            <a:pPr marL="0" indent="0">
              <a:buNone/>
            </a:pPr>
            <a:r>
              <a:rPr lang="fr-CH" dirty="0"/>
              <a:t>La FP1 se déroule au 3</a:t>
            </a:r>
            <a:r>
              <a:rPr lang="fr-CH" baseline="30000" dirty="0"/>
              <a:t>e </a:t>
            </a:r>
            <a:r>
              <a:rPr lang="fr-CH" dirty="0"/>
              <a:t>semestre (automne/ août – février)</a:t>
            </a:r>
          </a:p>
          <a:p>
            <a:pPr marL="0" indent="0">
              <a:buNone/>
            </a:pPr>
            <a:r>
              <a:rPr lang="fr-CH" dirty="0"/>
              <a:t>La FP2 se déroule au 6</a:t>
            </a:r>
            <a:r>
              <a:rPr lang="fr-CH" baseline="30000" dirty="0"/>
              <a:t>e</a:t>
            </a:r>
            <a:r>
              <a:rPr lang="fr-CH" dirty="0"/>
              <a:t> semestre (printemps/ février – juillet)</a:t>
            </a:r>
          </a:p>
          <a:p>
            <a:pPr marL="0" indent="0">
              <a:buNone/>
            </a:pPr>
            <a:endParaRPr lang="fr-CH" dirty="0">
              <a:solidFill>
                <a:srgbClr val="0B3E75"/>
              </a:solidFill>
              <a:highlight>
                <a:srgbClr val="FFFF00"/>
              </a:highlight>
            </a:endParaRPr>
          </a:p>
          <a:p>
            <a:pPr marL="0" indent="0">
              <a:buNone/>
            </a:pPr>
            <a:endParaRPr lang="fr-CH" dirty="0">
              <a:solidFill>
                <a:srgbClr val="0B3E75"/>
              </a:solidFill>
            </a:endParaRPr>
          </a:p>
          <a:p>
            <a:endParaRPr lang="fr-CH" dirty="0"/>
          </a:p>
        </p:txBody>
      </p:sp>
      <p:sp>
        <p:nvSpPr>
          <p:cNvPr id="4" name="Espace réservé du numéro de diapositive 3">
            <a:extLst>
              <a:ext uri="{FF2B5EF4-FFF2-40B4-BE49-F238E27FC236}">
                <a16:creationId xmlns:a16="http://schemas.microsoft.com/office/drawing/2014/main" id="{6987E3D5-0FA4-2D05-89DF-F72265A6D8BE}"/>
              </a:ext>
            </a:extLst>
          </p:cNvPr>
          <p:cNvSpPr>
            <a:spLocks noGrp="1"/>
          </p:cNvSpPr>
          <p:nvPr>
            <p:ph type="sldNum" sz="quarter" idx="12"/>
          </p:nvPr>
        </p:nvSpPr>
        <p:spPr/>
        <p:txBody>
          <a:bodyPr/>
          <a:lstStyle/>
          <a:p>
            <a:fld id="{2D58C5D8-E204-46B7-AF54-D6347646618F}" type="slidenum">
              <a:rPr lang="fr-CH" smtClean="0"/>
              <a:t>15</a:t>
            </a:fld>
            <a:endParaRPr lang="fr-CH"/>
          </a:p>
        </p:txBody>
      </p:sp>
    </p:spTree>
    <p:extLst>
      <p:ext uri="{BB962C8B-B14F-4D97-AF65-F5344CB8AC3E}">
        <p14:creationId xmlns:p14="http://schemas.microsoft.com/office/powerpoint/2010/main" val="25576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DEC43B-9411-2AE4-CBAD-04EB0995C4AA}"/>
              </a:ext>
            </a:extLst>
          </p:cNvPr>
          <p:cNvSpPr>
            <a:spLocks noGrp="1"/>
          </p:cNvSpPr>
          <p:nvPr>
            <p:ph idx="1"/>
          </p:nvPr>
        </p:nvSpPr>
        <p:spPr>
          <a:xfrm>
            <a:off x="838200" y="651641"/>
            <a:ext cx="10515600" cy="6069833"/>
          </a:xfrm>
        </p:spPr>
        <p:txBody>
          <a:bodyPr>
            <a:normAutofit lnSpcReduction="10000"/>
          </a:bodyPr>
          <a:lstStyle/>
          <a:p>
            <a:pPr marL="0" indent="0">
              <a:buNone/>
            </a:pPr>
            <a:r>
              <a:rPr lang="fr-CH" dirty="0"/>
              <a:t>La partie terrain comprend </a:t>
            </a:r>
            <a:r>
              <a:rPr lang="fr-CH" b="1" dirty="0"/>
              <a:t>680 heures effectives </a:t>
            </a:r>
            <a:r>
              <a:rPr lang="fr-CH" dirty="0"/>
              <a:t>réparties sur 22 semaines, dans lesquelles </a:t>
            </a:r>
            <a:r>
              <a:rPr lang="fr-CH" b="1" dirty="0"/>
              <a:t>sont comprises </a:t>
            </a:r>
            <a:r>
              <a:rPr lang="fr-CH" dirty="0"/>
              <a:t>: </a:t>
            </a:r>
          </a:p>
          <a:p>
            <a:r>
              <a:rPr lang="fr-CH" dirty="0"/>
              <a:t>les rencontres avec les PF</a:t>
            </a:r>
          </a:p>
          <a:p>
            <a:r>
              <a:rPr lang="fr-CH" dirty="0"/>
              <a:t>la préparation et la rédaction des  différents document (DCPT2, rapports d’évaluation etc.) </a:t>
            </a:r>
          </a:p>
          <a:p>
            <a:r>
              <a:rPr lang="fr-CH" dirty="0"/>
              <a:t>la prise de connaissance des documents internes</a:t>
            </a:r>
          </a:p>
          <a:p>
            <a:r>
              <a:rPr lang="fr-CH" dirty="0"/>
              <a:t>les séances tripartites</a:t>
            </a:r>
          </a:p>
          <a:p>
            <a:r>
              <a:rPr lang="fr-CH" dirty="0"/>
              <a:t>la supervision pédagogique (obligatoirement 10h par FP)</a:t>
            </a:r>
          </a:p>
          <a:p>
            <a:pPr marL="0" indent="0">
              <a:buNone/>
            </a:pPr>
            <a:r>
              <a:rPr lang="fr-CH" b="1" dirty="0"/>
              <a:t>En sus </a:t>
            </a:r>
            <a:r>
              <a:rPr lang="fr-CH" dirty="0"/>
              <a:t>des 680 heures  et parallèlement à leur formation pratique, les étudiant-e-s doivent suivre des séquences de formation à la HETS-FR liées :</a:t>
            </a:r>
          </a:p>
          <a:p>
            <a:r>
              <a:rPr lang="fr-CH" dirty="0"/>
              <a:t>à la partie intégration du module FP1 </a:t>
            </a:r>
          </a:p>
          <a:p>
            <a:r>
              <a:rPr lang="fr-CH" dirty="0"/>
              <a:t>au module Intervention et professionnalité (Intv1)</a:t>
            </a:r>
          </a:p>
          <a:p>
            <a:r>
              <a:rPr lang="fr-CH" dirty="0"/>
              <a:t>les vacances et jours fériés ne sont pas compris dans les 680h</a:t>
            </a:r>
          </a:p>
          <a:p>
            <a:endParaRPr lang="fr-CH" dirty="0"/>
          </a:p>
        </p:txBody>
      </p:sp>
      <p:sp>
        <p:nvSpPr>
          <p:cNvPr id="4" name="Espace réservé du numéro de diapositive 3">
            <a:extLst>
              <a:ext uri="{FF2B5EF4-FFF2-40B4-BE49-F238E27FC236}">
                <a16:creationId xmlns:a16="http://schemas.microsoft.com/office/drawing/2014/main" id="{9DA9EC29-2603-FD4C-8282-3F32BA82F03F}"/>
              </a:ext>
            </a:extLst>
          </p:cNvPr>
          <p:cNvSpPr>
            <a:spLocks noGrp="1"/>
          </p:cNvSpPr>
          <p:nvPr>
            <p:ph type="sldNum" sz="quarter" idx="12"/>
          </p:nvPr>
        </p:nvSpPr>
        <p:spPr/>
        <p:txBody>
          <a:bodyPr/>
          <a:lstStyle/>
          <a:p>
            <a:fld id="{2D58C5D8-E204-46B7-AF54-D6347646618F}" type="slidenum">
              <a:rPr lang="fr-CH" smtClean="0"/>
              <a:t>16</a:t>
            </a:fld>
            <a:endParaRPr lang="fr-CH" dirty="0"/>
          </a:p>
        </p:txBody>
      </p:sp>
    </p:spTree>
    <p:extLst>
      <p:ext uri="{BB962C8B-B14F-4D97-AF65-F5344CB8AC3E}">
        <p14:creationId xmlns:p14="http://schemas.microsoft.com/office/powerpoint/2010/main" val="80380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C371F-77F0-6F03-E80D-9FF157B1C0B9}"/>
              </a:ext>
            </a:extLst>
          </p:cNvPr>
          <p:cNvSpPr>
            <a:spLocks noGrp="1"/>
          </p:cNvSpPr>
          <p:nvPr>
            <p:ph type="title"/>
          </p:nvPr>
        </p:nvSpPr>
        <p:spPr/>
        <p:txBody>
          <a:bodyPr/>
          <a:lstStyle/>
          <a:p>
            <a:r>
              <a:rPr lang="fr-CH" sz="3600" b="1" dirty="0">
                <a:latin typeface="Arial" panose="020B0604020202020204" pitchFamily="34" charset="0"/>
                <a:cs typeface="Arial" panose="020B0604020202020204" pitchFamily="34" charset="0"/>
              </a:rPr>
              <a:t>Absences</a:t>
            </a:r>
          </a:p>
        </p:txBody>
      </p:sp>
      <p:sp>
        <p:nvSpPr>
          <p:cNvPr id="3" name="Espace réservé du contenu 2">
            <a:extLst>
              <a:ext uri="{FF2B5EF4-FFF2-40B4-BE49-F238E27FC236}">
                <a16:creationId xmlns:a16="http://schemas.microsoft.com/office/drawing/2014/main" id="{464D24A3-E65B-456E-1DEB-7357039896BB}"/>
              </a:ext>
            </a:extLst>
          </p:cNvPr>
          <p:cNvSpPr>
            <a:spLocks noGrp="1"/>
          </p:cNvSpPr>
          <p:nvPr>
            <p:ph idx="1"/>
          </p:nvPr>
        </p:nvSpPr>
        <p:spPr>
          <a:xfrm>
            <a:off x="838201" y="1825625"/>
            <a:ext cx="10302766" cy="4351338"/>
          </a:xfrm>
        </p:spPr>
        <p:txBody>
          <a:bodyPr/>
          <a:lstStyle/>
          <a:p>
            <a:pPr marL="0" indent="0">
              <a:buNone/>
            </a:pPr>
            <a:r>
              <a:rPr lang="fr-CH" dirty="0"/>
              <a:t>Toute absence de son lieu de formation pratique, au-delà de 3 jours, doit être signalée </a:t>
            </a:r>
            <a:r>
              <a:rPr lang="fr-CH"/>
              <a:t>à la-au </a:t>
            </a:r>
            <a:r>
              <a:rPr lang="fr-CH" dirty="0"/>
              <a:t>RFP. </a:t>
            </a:r>
          </a:p>
          <a:p>
            <a:pPr marL="0" indent="0">
              <a:buNone/>
            </a:pPr>
            <a:endParaRPr lang="fr-CH" dirty="0"/>
          </a:p>
          <a:p>
            <a:pPr marL="0" indent="0">
              <a:buNone/>
            </a:pPr>
            <a:r>
              <a:rPr lang="fr-CH" dirty="0"/>
              <a:t>Des absences qui ne permettraient pas la réalisation de la durée prescrite pour la FP peuvent conduire à la non-validation de la partie « terrain ».</a:t>
            </a:r>
          </a:p>
        </p:txBody>
      </p:sp>
      <p:sp>
        <p:nvSpPr>
          <p:cNvPr id="4" name="Espace réservé du numéro de diapositive 3">
            <a:extLst>
              <a:ext uri="{FF2B5EF4-FFF2-40B4-BE49-F238E27FC236}">
                <a16:creationId xmlns:a16="http://schemas.microsoft.com/office/drawing/2014/main" id="{670C5524-77BF-12C4-622D-B9E5739E729F}"/>
              </a:ext>
            </a:extLst>
          </p:cNvPr>
          <p:cNvSpPr>
            <a:spLocks noGrp="1"/>
          </p:cNvSpPr>
          <p:nvPr>
            <p:ph type="sldNum" sz="quarter" idx="12"/>
          </p:nvPr>
        </p:nvSpPr>
        <p:spPr/>
        <p:txBody>
          <a:bodyPr/>
          <a:lstStyle/>
          <a:p>
            <a:fld id="{2D58C5D8-E204-46B7-AF54-D6347646618F}" type="slidenum">
              <a:rPr lang="fr-CH" smtClean="0"/>
              <a:t>17</a:t>
            </a:fld>
            <a:endParaRPr lang="fr-CH"/>
          </a:p>
        </p:txBody>
      </p:sp>
    </p:spTree>
    <p:extLst>
      <p:ext uri="{BB962C8B-B14F-4D97-AF65-F5344CB8AC3E}">
        <p14:creationId xmlns:p14="http://schemas.microsoft.com/office/powerpoint/2010/main" val="165380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7D6479E-4675-6CC4-7C61-A543991C0E39}"/>
              </a:ext>
            </a:extLst>
          </p:cNvPr>
          <p:cNvSpPr>
            <a:spLocks noGrp="1"/>
          </p:cNvSpPr>
          <p:nvPr>
            <p:ph idx="1"/>
          </p:nvPr>
        </p:nvSpPr>
        <p:spPr>
          <a:xfrm>
            <a:off x="760164" y="793214"/>
            <a:ext cx="10593636" cy="5383749"/>
          </a:xfrm>
        </p:spPr>
        <p:txBody>
          <a:bodyPr>
            <a:normAutofit fontScale="85000" lnSpcReduction="20000"/>
          </a:bodyPr>
          <a:lstStyle/>
          <a:p>
            <a:r>
              <a:rPr lang="fr-CH" b="1" dirty="0"/>
              <a:t>L’institution</a:t>
            </a:r>
            <a:r>
              <a:rPr lang="fr-CH" dirty="0"/>
              <a:t> s’assure que </a:t>
            </a:r>
            <a:r>
              <a:rPr lang="fr-CH" b="1" dirty="0"/>
              <a:t>100 heures de suivi par période de formation pratique</a:t>
            </a:r>
            <a:r>
              <a:rPr lang="fr-CH" dirty="0"/>
              <a:t> soient consacrées aux </a:t>
            </a:r>
            <a:r>
              <a:rPr lang="fr-CH" dirty="0" err="1"/>
              <a:t>étudiant·e·s</a:t>
            </a:r>
            <a:r>
              <a:rPr lang="fr-CH" dirty="0"/>
              <a:t>. L’organisation en incombe à </a:t>
            </a:r>
            <a:r>
              <a:rPr lang="fr-CH" dirty="0" err="1"/>
              <a:t>la·au</a:t>
            </a:r>
            <a:r>
              <a:rPr lang="fr-CH" dirty="0"/>
              <a:t> PF, à travers : </a:t>
            </a:r>
          </a:p>
          <a:p>
            <a:r>
              <a:rPr lang="fr-CH" dirty="0"/>
              <a:t>- Des entretiens de formation réguliers (PF/</a:t>
            </a:r>
            <a:r>
              <a:rPr lang="fr-CH" dirty="0" err="1"/>
              <a:t>étudiant·es</a:t>
            </a:r>
            <a:r>
              <a:rPr lang="fr-CH" dirty="0"/>
              <a:t>) </a:t>
            </a:r>
          </a:p>
          <a:p>
            <a:r>
              <a:rPr lang="fr-CH" dirty="0"/>
              <a:t>- Un suivi de terrain avec feed-back </a:t>
            </a:r>
          </a:p>
          <a:p>
            <a:r>
              <a:rPr lang="fr-CH" dirty="0"/>
              <a:t>- Une co-construction et un accompagnement dans la réalisation du DCPT2 </a:t>
            </a:r>
          </a:p>
          <a:p>
            <a:r>
              <a:rPr lang="fr-CH" dirty="0"/>
              <a:t>- Des évaluations formatives, un rapport écrit et une évaluation sommative </a:t>
            </a:r>
          </a:p>
          <a:p>
            <a:r>
              <a:rPr lang="fr-CH" dirty="0"/>
              <a:t>- La participation à des activités de coordination entre PF et avec la haute école. </a:t>
            </a:r>
          </a:p>
          <a:p>
            <a:endParaRPr lang="fr-CH" dirty="0"/>
          </a:p>
          <a:p>
            <a:r>
              <a:rPr lang="fr-CH" dirty="0"/>
              <a:t>L’équipe professionnelle de l’institution favorise le processus de formation et collabore, dans la mesure du possible, avec </a:t>
            </a:r>
            <a:r>
              <a:rPr lang="fr-CH" dirty="0" err="1"/>
              <a:t>la·le</a:t>
            </a:r>
            <a:r>
              <a:rPr lang="fr-CH" dirty="0"/>
              <a:t> PF à l’accompagnement de l’</a:t>
            </a:r>
            <a:r>
              <a:rPr lang="fr-CH" dirty="0" err="1"/>
              <a:t>étudiant·e</a:t>
            </a:r>
            <a:r>
              <a:rPr lang="fr-CH" dirty="0"/>
              <a:t>. Elle favorise l’accès de l’</a:t>
            </a:r>
            <a:r>
              <a:rPr lang="fr-CH" dirty="0" err="1"/>
              <a:t>étudiant·e</a:t>
            </a:r>
            <a:r>
              <a:rPr lang="fr-CH" dirty="0"/>
              <a:t> à ses ressources (divers aspects de la vie de l’institution, notamment les colloques, supervisions d’équipe, visites hors institution, assemblées générales, etc.). </a:t>
            </a:r>
          </a:p>
          <a:p>
            <a:endParaRPr lang="fr-CH" dirty="0"/>
          </a:p>
          <a:p>
            <a:r>
              <a:rPr lang="fr-CH" dirty="0"/>
              <a:t>3825 .- par période de FP, versé aux institutions  = 15 % d’accompagnement  des 680h effectives</a:t>
            </a:r>
          </a:p>
          <a:p>
            <a:endParaRPr lang="fr-CH" dirty="0"/>
          </a:p>
        </p:txBody>
      </p:sp>
      <p:sp>
        <p:nvSpPr>
          <p:cNvPr id="4" name="Espace réservé du numéro de diapositive 3">
            <a:extLst>
              <a:ext uri="{FF2B5EF4-FFF2-40B4-BE49-F238E27FC236}">
                <a16:creationId xmlns:a16="http://schemas.microsoft.com/office/drawing/2014/main" id="{9C95847D-6EB2-A014-7AA6-1EA96FA13A58}"/>
              </a:ext>
            </a:extLst>
          </p:cNvPr>
          <p:cNvSpPr>
            <a:spLocks noGrp="1"/>
          </p:cNvSpPr>
          <p:nvPr>
            <p:ph type="sldNum" sz="quarter" idx="12"/>
          </p:nvPr>
        </p:nvSpPr>
        <p:spPr/>
        <p:txBody>
          <a:bodyPr/>
          <a:lstStyle/>
          <a:p>
            <a:fld id="{2D58C5D8-E204-46B7-AF54-D6347646618F}" type="slidenum">
              <a:rPr lang="fr-CH" smtClean="0"/>
              <a:t>18</a:t>
            </a:fld>
            <a:endParaRPr lang="fr-CH"/>
          </a:p>
        </p:txBody>
      </p:sp>
    </p:spTree>
    <p:extLst>
      <p:ext uri="{BB962C8B-B14F-4D97-AF65-F5344CB8AC3E}">
        <p14:creationId xmlns:p14="http://schemas.microsoft.com/office/powerpoint/2010/main" val="44996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CFB9E214-530C-4440-B0E1-5E675C19951E}"/>
              </a:ext>
            </a:extLst>
          </p:cNvPr>
          <p:cNvSpPr>
            <a:spLocks noGrp="1"/>
          </p:cNvSpPr>
          <p:nvPr>
            <p:ph type="title"/>
          </p:nvPr>
        </p:nvSpPr>
        <p:spPr>
          <a:xfrm>
            <a:off x="1795941" y="211193"/>
            <a:ext cx="9963226" cy="612553"/>
          </a:xfrm>
        </p:spPr>
        <p:txBody>
          <a:bodyPr>
            <a:normAutofit fontScale="90000"/>
          </a:bodyPr>
          <a:lstStyle/>
          <a:p>
            <a:r>
              <a:rPr lang="fr-CH" sz="3200" b="1" dirty="0">
                <a:solidFill>
                  <a:srgbClr val="0B3E75"/>
                </a:solidFill>
                <a:latin typeface="Arial" panose="020B0604020202020204" pitchFamily="34" charset="0"/>
                <a:cs typeface="Arial" panose="020B0604020202020204" pitchFamily="34" charset="0"/>
              </a:rPr>
              <a:t>Les acteurs-</a:t>
            </a:r>
            <a:r>
              <a:rPr lang="fr-CH" sz="3200" b="1" dirty="0" err="1">
                <a:solidFill>
                  <a:srgbClr val="0B3E75"/>
                </a:solidFill>
                <a:latin typeface="Arial" panose="020B0604020202020204" pitchFamily="34" charset="0"/>
                <a:cs typeface="Arial" panose="020B0604020202020204" pitchFamily="34" charset="0"/>
              </a:rPr>
              <a:t>tices</a:t>
            </a:r>
            <a:r>
              <a:rPr lang="fr-CH" sz="3200" b="1" dirty="0">
                <a:solidFill>
                  <a:srgbClr val="0B3E75"/>
                </a:solidFill>
                <a:latin typeface="Arial" panose="020B0604020202020204" pitchFamily="34" charset="0"/>
                <a:cs typeface="Arial" panose="020B0604020202020204" pitchFamily="34" charset="0"/>
              </a:rPr>
              <a:t> FP au sein de la HETS-FR</a:t>
            </a:r>
            <a:br>
              <a:rPr lang="fr-CH" altLang="fr-FR" sz="3200" i="1" dirty="0">
                <a:solidFill>
                  <a:srgbClr val="002060"/>
                </a:solidFill>
                <a:latin typeface="Arial Narrow" panose="020B0606020202030204" pitchFamily="34" charset="0"/>
              </a:rPr>
            </a:br>
            <a:endParaRPr lang="fr-CH" altLang="fr-FR" sz="3200" dirty="0"/>
          </a:p>
        </p:txBody>
      </p:sp>
      <p:sp>
        <p:nvSpPr>
          <p:cNvPr id="7" name="Ellipse 6">
            <a:extLst>
              <a:ext uri="{FF2B5EF4-FFF2-40B4-BE49-F238E27FC236}">
                <a16:creationId xmlns:a16="http://schemas.microsoft.com/office/drawing/2014/main" id="{D73D4324-D0D8-4D8B-9742-57A28302CCC6}"/>
              </a:ext>
            </a:extLst>
          </p:cNvPr>
          <p:cNvSpPr/>
          <p:nvPr/>
        </p:nvSpPr>
        <p:spPr>
          <a:xfrm>
            <a:off x="1831718" y="1134899"/>
            <a:ext cx="3862481" cy="38202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p>
        </p:txBody>
      </p:sp>
      <p:sp>
        <p:nvSpPr>
          <p:cNvPr id="8" name="Ellipse 7">
            <a:extLst>
              <a:ext uri="{FF2B5EF4-FFF2-40B4-BE49-F238E27FC236}">
                <a16:creationId xmlns:a16="http://schemas.microsoft.com/office/drawing/2014/main" id="{2F87D377-5CD2-4A45-A207-7F107D954C58}"/>
              </a:ext>
            </a:extLst>
          </p:cNvPr>
          <p:cNvSpPr/>
          <p:nvPr/>
        </p:nvSpPr>
        <p:spPr>
          <a:xfrm>
            <a:off x="5830975" y="1053430"/>
            <a:ext cx="3854442" cy="382023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7" name="ZoneTexte 16">
            <a:extLst>
              <a:ext uri="{FF2B5EF4-FFF2-40B4-BE49-F238E27FC236}">
                <a16:creationId xmlns:a16="http://schemas.microsoft.com/office/drawing/2014/main" id="{9AF0B1A1-C490-4460-B921-A365A5F7D9FE}"/>
              </a:ext>
            </a:extLst>
          </p:cNvPr>
          <p:cNvSpPr txBox="1">
            <a:spLocks noChangeArrowheads="1"/>
          </p:cNvSpPr>
          <p:nvPr/>
        </p:nvSpPr>
        <p:spPr bwMode="auto">
          <a:xfrm>
            <a:off x="6214035" y="4028366"/>
            <a:ext cx="168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CH" altLang="fr-FR" sz="1200" dirty="0">
                <a:latin typeface="Arial" panose="020B0604020202020204" pitchFamily="34" charset="0"/>
              </a:rPr>
              <a:t>  Nelly</a:t>
            </a:r>
            <a:r>
              <a:rPr lang="fr-CH" altLang="fr-FR" sz="1200" b="1" dirty="0">
                <a:solidFill>
                  <a:schemeClr val="bg1"/>
                </a:solidFill>
              </a:rPr>
              <a:t> </a:t>
            </a:r>
            <a:r>
              <a:rPr lang="fr-CH" altLang="fr-FR" sz="1200" dirty="0">
                <a:latin typeface="Arial" panose="020B0604020202020204" pitchFamily="34" charset="0"/>
              </a:rPr>
              <a:t>Tschachtli</a:t>
            </a:r>
          </a:p>
        </p:txBody>
      </p:sp>
      <p:sp>
        <p:nvSpPr>
          <p:cNvPr id="23" name="ZoneTexte 22">
            <a:extLst>
              <a:ext uri="{FF2B5EF4-FFF2-40B4-BE49-F238E27FC236}">
                <a16:creationId xmlns:a16="http://schemas.microsoft.com/office/drawing/2014/main" id="{56D746E6-2787-4626-8DEC-8044E8DA55BE}"/>
              </a:ext>
            </a:extLst>
          </p:cNvPr>
          <p:cNvSpPr txBox="1">
            <a:spLocks noChangeArrowheads="1"/>
          </p:cNvSpPr>
          <p:nvPr/>
        </p:nvSpPr>
        <p:spPr bwMode="auto">
          <a:xfrm>
            <a:off x="3618159" y="4069376"/>
            <a:ext cx="1614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CH" altLang="fr-FR" sz="1200" dirty="0">
                <a:latin typeface="Arial" panose="020B0604020202020204" pitchFamily="34" charset="0"/>
              </a:rPr>
              <a:t>Claude Blanc</a:t>
            </a:r>
          </a:p>
        </p:txBody>
      </p:sp>
      <p:sp>
        <p:nvSpPr>
          <p:cNvPr id="24" name="ZoneTexte 23">
            <a:extLst>
              <a:ext uri="{FF2B5EF4-FFF2-40B4-BE49-F238E27FC236}">
                <a16:creationId xmlns:a16="http://schemas.microsoft.com/office/drawing/2014/main" id="{6387B1F4-E491-4638-9D28-CC05CCDA9EC0}"/>
              </a:ext>
            </a:extLst>
          </p:cNvPr>
          <p:cNvSpPr txBox="1">
            <a:spLocks noChangeArrowheads="1"/>
          </p:cNvSpPr>
          <p:nvPr/>
        </p:nvSpPr>
        <p:spPr bwMode="auto">
          <a:xfrm>
            <a:off x="9981510" y="5094558"/>
            <a:ext cx="1892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CH" altLang="fr-FR" sz="1200" dirty="0">
                <a:latin typeface="Arial" panose="020B0604020202020204" pitchFamily="34" charset="0"/>
              </a:rPr>
              <a:t>  Nina Jany </a:t>
            </a:r>
          </a:p>
          <a:p>
            <a:pPr>
              <a:spcBef>
                <a:spcPct val="0"/>
              </a:spcBef>
              <a:buNone/>
            </a:pPr>
            <a:r>
              <a:rPr lang="fr-CH" altLang="fr-FR" sz="1200" dirty="0">
                <a:latin typeface="Arial" panose="020B0604020202020204" pitchFamily="34" charset="0"/>
              </a:rPr>
              <a:t>  Marie-Christine Ukelo</a:t>
            </a:r>
          </a:p>
        </p:txBody>
      </p:sp>
      <p:sp>
        <p:nvSpPr>
          <p:cNvPr id="25" name="ZoneTexte 24">
            <a:extLst>
              <a:ext uri="{FF2B5EF4-FFF2-40B4-BE49-F238E27FC236}">
                <a16:creationId xmlns:a16="http://schemas.microsoft.com/office/drawing/2014/main" id="{6637C526-2163-46CB-9E98-9FBA96699876}"/>
              </a:ext>
            </a:extLst>
          </p:cNvPr>
          <p:cNvSpPr txBox="1">
            <a:spLocks noChangeArrowheads="1"/>
          </p:cNvSpPr>
          <p:nvPr/>
        </p:nvSpPr>
        <p:spPr bwMode="auto">
          <a:xfrm>
            <a:off x="10184879" y="3235199"/>
            <a:ext cx="148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CH" altLang="fr-FR" sz="1200" dirty="0">
                <a:latin typeface="Arial" panose="020B0604020202020204" pitchFamily="34" charset="0"/>
              </a:rPr>
              <a:t>  Anne Iaconisi</a:t>
            </a:r>
          </a:p>
        </p:txBody>
      </p:sp>
      <p:sp>
        <p:nvSpPr>
          <p:cNvPr id="18" name="ZoneTexte 17">
            <a:extLst>
              <a:ext uri="{FF2B5EF4-FFF2-40B4-BE49-F238E27FC236}">
                <a16:creationId xmlns:a16="http://schemas.microsoft.com/office/drawing/2014/main" id="{5BB41364-C75C-4DC5-92B6-A1B21CFCD048}"/>
              </a:ext>
            </a:extLst>
          </p:cNvPr>
          <p:cNvSpPr txBox="1">
            <a:spLocks noChangeArrowheads="1"/>
          </p:cNvSpPr>
          <p:nvPr/>
        </p:nvSpPr>
        <p:spPr bwMode="auto">
          <a:xfrm>
            <a:off x="2188839" y="4070169"/>
            <a:ext cx="158364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CH" altLang="fr-FR" sz="1200" dirty="0">
                <a:latin typeface="Arial" panose="020B0604020202020204" pitchFamily="34" charset="0"/>
              </a:rPr>
              <a:t>Mikael Shelton </a:t>
            </a:r>
          </a:p>
        </p:txBody>
      </p:sp>
      <p:sp>
        <p:nvSpPr>
          <p:cNvPr id="26" name="ZoneTexte 25">
            <a:extLst>
              <a:ext uri="{FF2B5EF4-FFF2-40B4-BE49-F238E27FC236}">
                <a16:creationId xmlns:a16="http://schemas.microsoft.com/office/drawing/2014/main" id="{DEF2DD00-66A3-4C5D-A2CB-FAC0B992DF75}"/>
              </a:ext>
            </a:extLst>
          </p:cNvPr>
          <p:cNvSpPr txBox="1">
            <a:spLocks noChangeArrowheads="1"/>
          </p:cNvSpPr>
          <p:nvPr/>
        </p:nvSpPr>
        <p:spPr bwMode="auto">
          <a:xfrm>
            <a:off x="203486" y="2660276"/>
            <a:ext cx="158364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CH" altLang="fr-FR" sz="1200" dirty="0">
                <a:latin typeface="Arial" panose="020B0604020202020204" pitchFamily="34" charset="0"/>
              </a:rPr>
              <a:t>Jean-Luc Bourqui </a:t>
            </a:r>
          </a:p>
        </p:txBody>
      </p:sp>
      <p:sp>
        <p:nvSpPr>
          <p:cNvPr id="4" name="Rectangle 3">
            <a:extLst>
              <a:ext uri="{FF2B5EF4-FFF2-40B4-BE49-F238E27FC236}">
                <a16:creationId xmlns:a16="http://schemas.microsoft.com/office/drawing/2014/main" id="{88C3B2FF-BC75-4C11-932A-CE5724D44AEF}"/>
              </a:ext>
            </a:extLst>
          </p:cNvPr>
          <p:cNvSpPr/>
          <p:nvPr/>
        </p:nvSpPr>
        <p:spPr>
          <a:xfrm>
            <a:off x="82052" y="3282262"/>
            <a:ext cx="2029529" cy="923330"/>
          </a:xfrm>
          <a:prstGeom prst="rect">
            <a:avLst/>
          </a:prstGeom>
        </p:spPr>
        <p:txBody>
          <a:bodyPr wrap="square">
            <a:spAutoFit/>
          </a:bodyPr>
          <a:lstStyle/>
          <a:p>
            <a:r>
              <a:rPr lang="fr-CH" altLang="fr-FR" dirty="0"/>
              <a:t>F1 Processus de formation et de recherche + CAS PF</a:t>
            </a:r>
          </a:p>
        </p:txBody>
      </p:sp>
      <p:sp>
        <p:nvSpPr>
          <p:cNvPr id="6" name="Rectangle 5">
            <a:extLst>
              <a:ext uri="{FF2B5EF4-FFF2-40B4-BE49-F238E27FC236}">
                <a16:creationId xmlns:a16="http://schemas.microsoft.com/office/drawing/2014/main" id="{13FB0EA7-4043-4D35-A8F7-4397DF42FFC5}"/>
              </a:ext>
            </a:extLst>
          </p:cNvPr>
          <p:cNvSpPr/>
          <p:nvPr/>
        </p:nvSpPr>
        <p:spPr>
          <a:xfrm>
            <a:off x="5441584" y="4332683"/>
            <a:ext cx="646331" cy="369332"/>
          </a:xfrm>
          <a:prstGeom prst="rect">
            <a:avLst/>
          </a:prstGeom>
        </p:spPr>
        <p:txBody>
          <a:bodyPr wrap="none">
            <a:spAutoFit/>
          </a:bodyPr>
          <a:lstStyle/>
          <a:p>
            <a:r>
              <a:rPr lang="fr-CH" altLang="fr-FR" dirty="0">
                <a:latin typeface="Arial" panose="020B0604020202020204" pitchFamily="34" charset="0"/>
              </a:rPr>
              <a:t>RFP</a:t>
            </a:r>
            <a:endParaRPr lang="fr-CH" dirty="0">
              <a:latin typeface="Arial" panose="020B0604020202020204" pitchFamily="34" charset="0"/>
            </a:endParaRPr>
          </a:p>
        </p:txBody>
      </p:sp>
      <p:sp>
        <p:nvSpPr>
          <p:cNvPr id="29" name="Rectangle 28">
            <a:extLst>
              <a:ext uri="{FF2B5EF4-FFF2-40B4-BE49-F238E27FC236}">
                <a16:creationId xmlns:a16="http://schemas.microsoft.com/office/drawing/2014/main" id="{7BDBD314-EE4D-4FD9-95DB-33A5C77EA949}"/>
              </a:ext>
            </a:extLst>
          </p:cNvPr>
          <p:cNvSpPr/>
          <p:nvPr/>
        </p:nvSpPr>
        <p:spPr>
          <a:xfrm>
            <a:off x="7274796" y="5058553"/>
            <a:ext cx="1275221" cy="369332"/>
          </a:xfrm>
          <a:prstGeom prst="rect">
            <a:avLst/>
          </a:prstGeom>
        </p:spPr>
        <p:txBody>
          <a:bodyPr wrap="none">
            <a:spAutoFit/>
          </a:bodyPr>
          <a:lstStyle/>
          <a:p>
            <a:r>
              <a:rPr lang="fr-CH" altLang="fr-FR" dirty="0"/>
              <a:t>Supervision</a:t>
            </a:r>
            <a:endParaRPr lang="fr-CH" dirty="0"/>
          </a:p>
        </p:txBody>
      </p:sp>
      <p:sp>
        <p:nvSpPr>
          <p:cNvPr id="30" name="Rectangle 29">
            <a:extLst>
              <a:ext uri="{FF2B5EF4-FFF2-40B4-BE49-F238E27FC236}">
                <a16:creationId xmlns:a16="http://schemas.microsoft.com/office/drawing/2014/main" id="{6DA26959-5853-4700-B93F-4A75054421BC}"/>
              </a:ext>
            </a:extLst>
          </p:cNvPr>
          <p:cNvSpPr/>
          <p:nvPr/>
        </p:nvSpPr>
        <p:spPr>
          <a:xfrm>
            <a:off x="228278" y="989590"/>
            <a:ext cx="1684628" cy="369332"/>
          </a:xfrm>
          <a:prstGeom prst="rect">
            <a:avLst/>
          </a:prstGeom>
        </p:spPr>
        <p:txBody>
          <a:bodyPr wrap="none">
            <a:spAutoFit/>
          </a:bodyPr>
          <a:lstStyle/>
          <a:p>
            <a:r>
              <a:rPr lang="fr-CH" altLang="fr-FR" dirty="0"/>
              <a:t>Coordination FP</a:t>
            </a:r>
            <a:endParaRPr lang="fr-CH" dirty="0"/>
          </a:p>
        </p:txBody>
      </p:sp>
      <p:pic>
        <p:nvPicPr>
          <p:cNvPr id="12" name="Image 11">
            <a:extLst>
              <a:ext uri="{FF2B5EF4-FFF2-40B4-BE49-F238E27FC236}">
                <a16:creationId xmlns:a16="http://schemas.microsoft.com/office/drawing/2014/main" id="{3472255C-CA67-4A8D-98D4-41BE293FC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3266" y="1074026"/>
            <a:ext cx="1440781" cy="2161173"/>
          </a:xfrm>
          <a:prstGeom prst="rect">
            <a:avLst/>
          </a:prstGeom>
        </p:spPr>
      </p:pic>
      <p:pic>
        <p:nvPicPr>
          <p:cNvPr id="15" name="Image 14">
            <a:extLst>
              <a:ext uri="{FF2B5EF4-FFF2-40B4-BE49-F238E27FC236}">
                <a16:creationId xmlns:a16="http://schemas.microsoft.com/office/drawing/2014/main" id="{6045440E-E26D-47A6-9E58-13566182B2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249" y="1974077"/>
            <a:ext cx="1353175" cy="2029764"/>
          </a:xfrm>
          <a:prstGeom prst="rect">
            <a:avLst/>
          </a:prstGeom>
        </p:spPr>
      </p:pic>
      <p:pic>
        <p:nvPicPr>
          <p:cNvPr id="19" name="Image 18">
            <a:extLst>
              <a:ext uri="{FF2B5EF4-FFF2-40B4-BE49-F238E27FC236}">
                <a16:creationId xmlns:a16="http://schemas.microsoft.com/office/drawing/2014/main" id="{6EC5A55D-9B44-4D1E-A5B0-95823BCEC4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485" y="1423671"/>
            <a:ext cx="663634" cy="995451"/>
          </a:xfrm>
          <a:prstGeom prst="rect">
            <a:avLst/>
          </a:prstGeom>
        </p:spPr>
      </p:pic>
      <p:sp>
        <p:nvSpPr>
          <p:cNvPr id="36" name="Rectangle 35">
            <a:extLst>
              <a:ext uri="{FF2B5EF4-FFF2-40B4-BE49-F238E27FC236}">
                <a16:creationId xmlns:a16="http://schemas.microsoft.com/office/drawing/2014/main" id="{32356177-B183-4E33-89DE-23D60E9AD358}"/>
              </a:ext>
            </a:extLst>
          </p:cNvPr>
          <p:cNvSpPr/>
          <p:nvPr/>
        </p:nvSpPr>
        <p:spPr>
          <a:xfrm>
            <a:off x="3383448" y="1201895"/>
            <a:ext cx="1171521" cy="400110"/>
          </a:xfrm>
          <a:prstGeom prst="rect">
            <a:avLst/>
          </a:prstGeom>
        </p:spPr>
        <p:txBody>
          <a:bodyPr wrap="square">
            <a:spAutoFit/>
          </a:bodyPr>
          <a:lstStyle/>
          <a:p>
            <a:r>
              <a:rPr lang="fr-CH" altLang="fr-FR" sz="2000" b="1" dirty="0"/>
              <a:t>FP1</a:t>
            </a:r>
            <a:endParaRPr lang="fr-CH" sz="2000" b="1" dirty="0"/>
          </a:p>
        </p:txBody>
      </p:sp>
      <p:sp>
        <p:nvSpPr>
          <p:cNvPr id="37" name="Rectangle 36">
            <a:extLst>
              <a:ext uri="{FF2B5EF4-FFF2-40B4-BE49-F238E27FC236}">
                <a16:creationId xmlns:a16="http://schemas.microsoft.com/office/drawing/2014/main" id="{B16EB83E-B9B4-46B2-94D6-DFA282F1CD22}"/>
              </a:ext>
            </a:extLst>
          </p:cNvPr>
          <p:cNvSpPr/>
          <p:nvPr/>
        </p:nvSpPr>
        <p:spPr>
          <a:xfrm>
            <a:off x="7474304" y="1246943"/>
            <a:ext cx="567784" cy="400110"/>
          </a:xfrm>
          <a:prstGeom prst="rect">
            <a:avLst/>
          </a:prstGeom>
        </p:spPr>
        <p:txBody>
          <a:bodyPr wrap="none">
            <a:spAutoFit/>
          </a:bodyPr>
          <a:lstStyle/>
          <a:p>
            <a:r>
              <a:rPr lang="fr-CH" altLang="fr-FR" sz="2000" b="1" dirty="0"/>
              <a:t>FP2</a:t>
            </a:r>
            <a:endParaRPr lang="fr-CH" sz="2000" b="1" dirty="0"/>
          </a:p>
        </p:txBody>
      </p:sp>
      <p:sp>
        <p:nvSpPr>
          <p:cNvPr id="33" name="Rectangle 32">
            <a:extLst>
              <a:ext uri="{FF2B5EF4-FFF2-40B4-BE49-F238E27FC236}">
                <a16:creationId xmlns:a16="http://schemas.microsoft.com/office/drawing/2014/main" id="{75CE404F-FBEB-4CD9-81F0-1AF4A263DC54}"/>
              </a:ext>
            </a:extLst>
          </p:cNvPr>
          <p:cNvSpPr/>
          <p:nvPr/>
        </p:nvSpPr>
        <p:spPr>
          <a:xfrm>
            <a:off x="10002555" y="733723"/>
            <a:ext cx="1719381" cy="369332"/>
          </a:xfrm>
          <a:prstGeom prst="rect">
            <a:avLst/>
          </a:prstGeom>
        </p:spPr>
        <p:txBody>
          <a:bodyPr wrap="none">
            <a:spAutoFit/>
          </a:bodyPr>
          <a:lstStyle/>
          <a:p>
            <a:pPr>
              <a:spcBef>
                <a:spcPct val="0"/>
              </a:spcBef>
              <a:buFontTx/>
              <a:buNone/>
            </a:pPr>
            <a:r>
              <a:rPr lang="fr-CH" altLang="fr-FR" dirty="0">
                <a:latin typeface="Arial" panose="020B0604020202020204" pitchFamily="34" charset="0"/>
              </a:rPr>
              <a:t>Secrétariat FP </a:t>
            </a:r>
          </a:p>
        </p:txBody>
      </p:sp>
      <p:sp>
        <p:nvSpPr>
          <p:cNvPr id="39" name="Rectangle 38">
            <a:extLst>
              <a:ext uri="{FF2B5EF4-FFF2-40B4-BE49-F238E27FC236}">
                <a16:creationId xmlns:a16="http://schemas.microsoft.com/office/drawing/2014/main" id="{178ED043-264E-44BF-8420-D9E1D7D77769}"/>
              </a:ext>
            </a:extLst>
          </p:cNvPr>
          <p:cNvSpPr/>
          <p:nvPr/>
        </p:nvSpPr>
        <p:spPr>
          <a:xfrm>
            <a:off x="2494120" y="5231516"/>
            <a:ext cx="1814920" cy="369332"/>
          </a:xfrm>
          <a:prstGeom prst="rect">
            <a:avLst/>
          </a:prstGeom>
        </p:spPr>
        <p:txBody>
          <a:bodyPr wrap="none">
            <a:spAutoFit/>
          </a:bodyPr>
          <a:lstStyle/>
          <a:p>
            <a:r>
              <a:rPr lang="fr-CH" altLang="fr-FR" dirty="0">
                <a:latin typeface="Arial" panose="020B0604020202020204" pitchFamily="34" charset="0"/>
              </a:rPr>
              <a:t>Projet</a:t>
            </a:r>
            <a:r>
              <a:rPr lang="fr-CH" altLang="fr-FR" dirty="0"/>
              <a:t> </a:t>
            </a:r>
            <a:r>
              <a:rPr lang="fr-CH" altLang="fr-FR" dirty="0">
                <a:latin typeface="Arial" panose="020B0604020202020204" pitchFamily="34" charset="0"/>
              </a:rPr>
              <a:t>logistique</a:t>
            </a:r>
            <a:endParaRPr lang="fr-CH" dirty="0">
              <a:latin typeface="Arial" panose="020B0604020202020204" pitchFamily="34" charset="0"/>
            </a:endParaRPr>
          </a:p>
        </p:txBody>
      </p:sp>
      <p:pic>
        <p:nvPicPr>
          <p:cNvPr id="35" name="Image 34">
            <a:extLst>
              <a:ext uri="{FF2B5EF4-FFF2-40B4-BE49-F238E27FC236}">
                <a16:creationId xmlns:a16="http://schemas.microsoft.com/office/drawing/2014/main" id="{C33B33CE-7C08-4CA9-94AB-330F0E38F4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834" y="4057428"/>
            <a:ext cx="648804" cy="973207"/>
          </a:xfrm>
          <a:prstGeom prst="rect">
            <a:avLst/>
          </a:prstGeom>
        </p:spPr>
      </p:pic>
      <p:sp>
        <p:nvSpPr>
          <p:cNvPr id="38" name="Rectangle 37">
            <a:extLst>
              <a:ext uri="{FF2B5EF4-FFF2-40B4-BE49-F238E27FC236}">
                <a16:creationId xmlns:a16="http://schemas.microsoft.com/office/drawing/2014/main" id="{29229748-CE81-44DD-AA0D-C724CA337E4A}"/>
              </a:ext>
            </a:extLst>
          </p:cNvPr>
          <p:cNvSpPr/>
          <p:nvPr/>
        </p:nvSpPr>
        <p:spPr>
          <a:xfrm>
            <a:off x="9696450" y="3700044"/>
            <a:ext cx="2428870" cy="369332"/>
          </a:xfrm>
          <a:prstGeom prst="rect">
            <a:avLst/>
          </a:prstGeom>
        </p:spPr>
        <p:txBody>
          <a:bodyPr wrap="none">
            <a:spAutoFit/>
          </a:bodyPr>
          <a:lstStyle/>
          <a:p>
            <a:pPr>
              <a:spcBef>
                <a:spcPct val="0"/>
              </a:spcBef>
              <a:buFontTx/>
              <a:buNone/>
            </a:pPr>
            <a:r>
              <a:rPr lang="fr-CH" altLang="fr-FR" dirty="0">
                <a:latin typeface="Arial" panose="020B0604020202020204" pitchFamily="34" charset="0"/>
              </a:rPr>
              <a:t>Mobilité internationale</a:t>
            </a:r>
          </a:p>
        </p:txBody>
      </p:sp>
      <p:pic>
        <p:nvPicPr>
          <p:cNvPr id="41" name="Image 40">
            <a:extLst>
              <a:ext uri="{FF2B5EF4-FFF2-40B4-BE49-F238E27FC236}">
                <a16:creationId xmlns:a16="http://schemas.microsoft.com/office/drawing/2014/main" id="{2D9ACA1F-24DB-4F37-A9A1-FB145A6C65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963" y="4193550"/>
            <a:ext cx="1297150" cy="1945724"/>
          </a:xfrm>
          <a:prstGeom prst="rect">
            <a:avLst/>
          </a:prstGeom>
        </p:spPr>
      </p:pic>
      <p:pic>
        <p:nvPicPr>
          <p:cNvPr id="43" name="Image 42">
            <a:extLst>
              <a:ext uri="{FF2B5EF4-FFF2-40B4-BE49-F238E27FC236}">
                <a16:creationId xmlns:a16="http://schemas.microsoft.com/office/drawing/2014/main" id="{C74AE78E-1E7C-4605-8332-714B62CBA8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8357" y="1974374"/>
            <a:ext cx="1353175" cy="2029763"/>
          </a:xfrm>
          <a:prstGeom prst="rect">
            <a:avLst/>
          </a:prstGeom>
        </p:spPr>
      </p:pic>
      <p:pic>
        <p:nvPicPr>
          <p:cNvPr id="45" name="Image 44">
            <a:extLst>
              <a:ext uri="{FF2B5EF4-FFF2-40B4-BE49-F238E27FC236}">
                <a16:creationId xmlns:a16="http://schemas.microsoft.com/office/drawing/2014/main" id="{1668B690-B2A4-41A9-A368-FBD3A67E5D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0437" y="1956754"/>
            <a:ext cx="1373165" cy="2059746"/>
          </a:xfrm>
          <a:prstGeom prst="rect">
            <a:avLst/>
          </a:prstGeom>
        </p:spPr>
      </p:pic>
      <p:sp>
        <p:nvSpPr>
          <p:cNvPr id="46" name="Rectangle 45">
            <a:extLst>
              <a:ext uri="{FF2B5EF4-FFF2-40B4-BE49-F238E27FC236}">
                <a16:creationId xmlns:a16="http://schemas.microsoft.com/office/drawing/2014/main" id="{A69CCADC-7013-4F02-A548-DF028309A938}"/>
              </a:ext>
            </a:extLst>
          </p:cNvPr>
          <p:cNvSpPr/>
          <p:nvPr/>
        </p:nvSpPr>
        <p:spPr>
          <a:xfrm>
            <a:off x="236371" y="6154708"/>
            <a:ext cx="1228221" cy="369332"/>
          </a:xfrm>
          <a:prstGeom prst="rect">
            <a:avLst/>
          </a:prstGeom>
        </p:spPr>
        <p:txBody>
          <a:bodyPr wrap="none">
            <a:spAutoFit/>
          </a:bodyPr>
          <a:lstStyle/>
          <a:p>
            <a:pPr>
              <a:spcBef>
                <a:spcPct val="0"/>
              </a:spcBef>
            </a:pPr>
            <a:r>
              <a:rPr lang="fr-CH" altLang="fr-FR" sz="1200" dirty="0">
                <a:latin typeface="Arial" panose="020B0604020202020204" pitchFamily="34" charset="0"/>
              </a:rPr>
              <a:t>Nicoletta</a:t>
            </a:r>
            <a:r>
              <a:rPr lang="fr-CH" altLang="fr-FR" dirty="0">
                <a:latin typeface="Arial" panose="020B0604020202020204" pitchFamily="34" charset="0"/>
              </a:rPr>
              <a:t> </a:t>
            </a:r>
            <a:r>
              <a:rPr lang="fr-CH" altLang="fr-FR" sz="1200" dirty="0">
                <a:latin typeface="Arial" panose="020B0604020202020204" pitchFamily="34" charset="0"/>
              </a:rPr>
              <a:t>Mena</a:t>
            </a:r>
          </a:p>
        </p:txBody>
      </p:sp>
      <p:pic>
        <p:nvPicPr>
          <p:cNvPr id="48" name="Image 47">
            <a:extLst>
              <a:ext uri="{FF2B5EF4-FFF2-40B4-BE49-F238E27FC236}">
                <a16:creationId xmlns:a16="http://schemas.microsoft.com/office/drawing/2014/main" id="{04388D68-2871-43CD-981B-A171A4D125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5401" y="5608599"/>
            <a:ext cx="675653" cy="1013481"/>
          </a:xfrm>
          <a:prstGeom prst="rect">
            <a:avLst/>
          </a:prstGeom>
        </p:spPr>
      </p:pic>
      <p:pic>
        <p:nvPicPr>
          <p:cNvPr id="50" name="Image 49">
            <a:extLst>
              <a:ext uri="{FF2B5EF4-FFF2-40B4-BE49-F238E27FC236}">
                <a16:creationId xmlns:a16="http://schemas.microsoft.com/office/drawing/2014/main" id="{08372216-516A-48E1-B9E2-9D38329ED25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51402" y="5600848"/>
            <a:ext cx="675654" cy="1013480"/>
          </a:xfrm>
          <a:prstGeom prst="rect">
            <a:avLst/>
          </a:prstGeom>
        </p:spPr>
      </p:pic>
      <p:pic>
        <p:nvPicPr>
          <p:cNvPr id="54" name="Image 53">
            <a:extLst>
              <a:ext uri="{FF2B5EF4-FFF2-40B4-BE49-F238E27FC236}">
                <a16:creationId xmlns:a16="http://schemas.microsoft.com/office/drawing/2014/main" id="{5711771E-350F-42A6-A29B-17C87CFC94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57762" y="5427885"/>
            <a:ext cx="583136" cy="874705"/>
          </a:xfrm>
          <a:prstGeom prst="rect">
            <a:avLst/>
          </a:prstGeom>
        </p:spPr>
      </p:pic>
      <p:pic>
        <p:nvPicPr>
          <p:cNvPr id="56" name="Image 55">
            <a:extLst>
              <a:ext uri="{FF2B5EF4-FFF2-40B4-BE49-F238E27FC236}">
                <a16:creationId xmlns:a16="http://schemas.microsoft.com/office/drawing/2014/main" id="{A78D2ECC-7350-4B21-9E2D-FD671D1740B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2622" y="1401950"/>
            <a:ext cx="681833" cy="1022750"/>
          </a:xfrm>
          <a:prstGeom prst="rect">
            <a:avLst/>
          </a:prstGeom>
        </p:spPr>
      </p:pic>
      <p:pic>
        <p:nvPicPr>
          <p:cNvPr id="52" name="Image 51">
            <a:extLst>
              <a:ext uri="{FF2B5EF4-FFF2-40B4-BE49-F238E27FC236}">
                <a16:creationId xmlns:a16="http://schemas.microsoft.com/office/drawing/2014/main" id="{F5B599E0-1CB5-493D-B0BA-BA0C8D1BB06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87756" y="4676357"/>
            <a:ext cx="1608623" cy="1945724"/>
          </a:xfrm>
          <a:prstGeom prst="rect">
            <a:avLst/>
          </a:prstGeom>
        </p:spPr>
      </p:pic>
      <p:pic>
        <p:nvPicPr>
          <p:cNvPr id="3" name="Image 2">
            <a:extLst>
              <a:ext uri="{FF2B5EF4-FFF2-40B4-BE49-F238E27FC236}">
                <a16:creationId xmlns:a16="http://schemas.microsoft.com/office/drawing/2014/main" id="{C10C7D94-B748-EC6C-FDED-7E628931A6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6785" y="1978439"/>
            <a:ext cx="1373165" cy="2059748"/>
          </a:xfrm>
          <a:prstGeom prst="rect">
            <a:avLst/>
          </a:prstGeom>
        </p:spPr>
      </p:pic>
      <p:sp>
        <p:nvSpPr>
          <p:cNvPr id="5" name="ZoneTexte 4">
            <a:extLst>
              <a:ext uri="{FF2B5EF4-FFF2-40B4-BE49-F238E27FC236}">
                <a16:creationId xmlns:a16="http://schemas.microsoft.com/office/drawing/2014/main" id="{CAB1B7A2-0E29-E570-768D-5D56F510795E}"/>
              </a:ext>
            </a:extLst>
          </p:cNvPr>
          <p:cNvSpPr txBox="1">
            <a:spLocks noChangeArrowheads="1"/>
          </p:cNvSpPr>
          <p:nvPr/>
        </p:nvSpPr>
        <p:spPr bwMode="auto">
          <a:xfrm>
            <a:off x="7758196" y="4040168"/>
            <a:ext cx="158364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CH" altLang="fr-FR" sz="1200" dirty="0">
                <a:latin typeface="Arial" panose="020B0604020202020204" pitchFamily="34" charset="0"/>
              </a:rPr>
              <a:t>  Mikael Shelton </a:t>
            </a:r>
          </a:p>
        </p:txBody>
      </p:sp>
      <p:sp>
        <p:nvSpPr>
          <p:cNvPr id="9" name="ZoneTexte 8">
            <a:extLst>
              <a:ext uri="{FF2B5EF4-FFF2-40B4-BE49-F238E27FC236}">
                <a16:creationId xmlns:a16="http://schemas.microsoft.com/office/drawing/2014/main" id="{EBFD186E-0287-83A1-D076-87D39D97CC02}"/>
              </a:ext>
            </a:extLst>
          </p:cNvPr>
          <p:cNvSpPr txBox="1">
            <a:spLocks noChangeArrowheads="1"/>
          </p:cNvSpPr>
          <p:nvPr/>
        </p:nvSpPr>
        <p:spPr bwMode="auto">
          <a:xfrm>
            <a:off x="209944" y="2447716"/>
            <a:ext cx="168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CH" altLang="fr-FR" sz="1200" dirty="0">
                <a:latin typeface="Arial" panose="020B0604020202020204" pitchFamily="34" charset="0"/>
              </a:rPr>
              <a:t>Nelly</a:t>
            </a:r>
            <a:r>
              <a:rPr lang="fr-CH" altLang="fr-FR" sz="1200" b="1" dirty="0">
                <a:solidFill>
                  <a:schemeClr val="bg1"/>
                </a:solidFill>
              </a:rPr>
              <a:t> </a:t>
            </a:r>
            <a:r>
              <a:rPr lang="fr-CH" altLang="fr-FR" sz="1200" dirty="0">
                <a:latin typeface="Arial" panose="020B0604020202020204" pitchFamily="34" charset="0"/>
              </a:rPr>
              <a:t>Tschachtli</a:t>
            </a:r>
          </a:p>
        </p:txBody>
      </p:sp>
      <p:pic>
        <p:nvPicPr>
          <p:cNvPr id="10" name="Image 9">
            <a:extLst>
              <a:ext uri="{FF2B5EF4-FFF2-40B4-BE49-F238E27FC236}">
                <a16:creationId xmlns:a16="http://schemas.microsoft.com/office/drawing/2014/main" id="{19550A05-0D23-44F1-8E60-5868ED0BDDB9}"/>
              </a:ext>
            </a:extLst>
          </p:cNvPr>
          <p:cNvPicPr>
            <a:picLocks noChangeAspect="1"/>
          </p:cNvPicPr>
          <p:nvPr/>
        </p:nvPicPr>
        <p:blipFill>
          <a:blip r:embed="rId15"/>
          <a:stretch>
            <a:fillRect/>
          </a:stretch>
        </p:blipFill>
        <p:spPr>
          <a:xfrm>
            <a:off x="3651054" y="5626998"/>
            <a:ext cx="837804" cy="903514"/>
          </a:xfrm>
          <a:prstGeom prst="rect">
            <a:avLst/>
          </a:prstGeom>
        </p:spPr>
      </p:pic>
      <p:pic>
        <p:nvPicPr>
          <p:cNvPr id="1026" name="Picture 2">
            <a:extLst>
              <a:ext uri="{FF2B5EF4-FFF2-40B4-BE49-F238E27FC236}">
                <a16:creationId xmlns:a16="http://schemas.microsoft.com/office/drawing/2014/main" id="{7773B153-D9F0-46E7-8642-FF278E106CB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041184" y="4024101"/>
            <a:ext cx="819936" cy="102024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C00E6838-E9D6-48AD-A284-6CE4900DF78F}"/>
              </a:ext>
            </a:extLst>
          </p:cNvPr>
          <p:cNvSpPr/>
          <p:nvPr/>
        </p:nvSpPr>
        <p:spPr>
          <a:xfrm>
            <a:off x="8585283" y="5176485"/>
            <a:ext cx="1428596" cy="369332"/>
          </a:xfrm>
          <a:prstGeom prst="rect">
            <a:avLst/>
          </a:prstGeom>
        </p:spPr>
        <p:txBody>
          <a:bodyPr wrap="none">
            <a:spAutoFit/>
          </a:bodyPr>
          <a:lstStyle/>
          <a:p>
            <a:pPr>
              <a:spcBef>
                <a:spcPct val="0"/>
              </a:spcBef>
              <a:buFontTx/>
              <a:buNone/>
            </a:pPr>
            <a:r>
              <a:rPr lang="fr-CH" altLang="fr-FR" dirty="0">
                <a:latin typeface="Arial" panose="020B0604020202020204" pitchFamily="34" charset="0"/>
              </a:rPr>
              <a:t>Bilinguisme </a:t>
            </a:r>
          </a:p>
        </p:txBody>
      </p:sp>
      <p:pic>
        <p:nvPicPr>
          <p:cNvPr id="42" name="Picture 2">
            <a:extLst>
              <a:ext uri="{FF2B5EF4-FFF2-40B4-BE49-F238E27FC236}">
                <a16:creationId xmlns:a16="http://schemas.microsoft.com/office/drawing/2014/main" id="{A8558517-63CE-4525-A5E7-D8D0C3F6319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524063" y="5553842"/>
            <a:ext cx="675653" cy="840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2730E8D-0BD9-44E1-B824-06687EF0C59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299581" y="5553842"/>
            <a:ext cx="702974" cy="874705"/>
          </a:xfrm>
          <a:prstGeom prst="rect">
            <a:avLst/>
          </a:prstGeom>
          <a:noFill/>
          <a:extLst>
            <a:ext uri="{909E8E84-426E-40DD-AFC4-6F175D3DCCD1}">
              <a14:hiddenFill xmlns:a14="http://schemas.microsoft.com/office/drawing/2010/main">
                <a:solidFill>
                  <a:srgbClr val="FFFFFF"/>
                </a:solidFill>
              </a14:hiddenFill>
            </a:ext>
          </a:extLst>
        </p:spPr>
      </p:pic>
      <p:sp>
        <p:nvSpPr>
          <p:cNvPr id="44" name="ZoneTexte 43">
            <a:extLst>
              <a:ext uri="{FF2B5EF4-FFF2-40B4-BE49-F238E27FC236}">
                <a16:creationId xmlns:a16="http://schemas.microsoft.com/office/drawing/2014/main" id="{83C77D18-F95B-42AA-B2AC-42D4F5239649}"/>
              </a:ext>
            </a:extLst>
          </p:cNvPr>
          <p:cNvSpPr txBox="1">
            <a:spLocks noChangeArrowheads="1"/>
          </p:cNvSpPr>
          <p:nvPr/>
        </p:nvSpPr>
        <p:spPr bwMode="auto">
          <a:xfrm>
            <a:off x="8353262" y="6383495"/>
            <a:ext cx="1892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CH" altLang="fr-FR" sz="1200" dirty="0">
                <a:latin typeface="Arial" panose="020B0604020202020204" pitchFamily="34" charset="0"/>
              </a:rPr>
              <a:t>   Nina Jany </a:t>
            </a:r>
          </a:p>
          <a:p>
            <a:pPr>
              <a:spcBef>
                <a:spcPct val="0"/>
              </a:spcBef>
              <a:buNone/>
            </a:pPr>
            <a:r>
              <a:rPr lang="fr-CH" altLang="fr-FR" sz="1200" dirty="0">
                <a:latin typeface="Arial" panose="020B0604020202020204" pitchFamily="34" charset="0"/>
              </a:rPr>
              <a:t>   Elisabeth Gutjahr</a:t>
            </a:r>
          </a:p>
        </p:txBody>
      </p:sp>
      <p:sp>
        <p:nvSpPr>
          <p:cNvPr id="11" name="ZoneTexte 10">
            <a:extLst>
              <a:ext uri="{FF2B5EF4-FFF2-40B4-BE49-F238E27FC236}">
                <a16:creationId xmlns:a16="http://schemas.microsoft.com/office/drawing/2014/main" id="{B6DDAE13-A368-A5AF-813F-C18BD14FE19C}"/>
              </a:ext>
            </a:extLst>
          </p:cNvPr>
          <p:cNvSpPr txBox="1"/>
          <p:nvPr/>
        </p:nvSpPr>
        <p:spPr>
          <a:xfrm>
            <a:off x="3632719" y="6404923"/>
            <a:ext cx="1440233" cy="276999"/>
          </a:xfrm>
          <a:prstGeom prst="rect">
            <a:avLst/>
          </a:prstGeom>
          <a:noFill/>
        </p:spPr>
        <p:txBody>
          <a:bodyPr wrap="square">
            <a:spAutoFit/>
          </a:bodyPr>
          <a:lstStyle/>
          <a:p>
            <a:r>
              <a:rPr lang="fr-CH" sz="1200" dirty="0"/>
              <a:t>Doan Barras</a:t>
            </a:r>
          </a:p>
        </p:txBody>
      </p:sp>
    </p:spTree>
    <p:extLst>
      <p:ext uri="{BB962C8B-B14F-4D97-AF65-F5344CB8AC3E}">
        <p14:creationId xmlns:p14="http://schemas.microsoft.com/office/powerpoint/2010/main" val="314865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0B68282-B8C1-4DE8-9DF6-E9FB9EE2DB1A}"/>
              </a:ext>
            </a:extLst>
          </p:cNvPr>
          <p:cNvSpPr>
            <a:spLocks noGrp="1"/>
          </p:cNvSpPr>
          <p:nvPr>
            <p:ph type="title"/>
          </p:nvPr>
        </p:nvSpPr>
        <p:spPr>
          <a:xfrm>
            <a:off x="841248" y="256032"/>
            <a:ext cx="10506456" cy="1014984"/>
          </a:xfrm>
        </p:spPr>
        <p:txBody>
          <a:bodyPr anchor="b">
            <a:normAutofit/>
          </a:bodyPr>
          <a:lstStyle/>
          <a:p>
            <a:pPr algn="ctr"/>
            <a:br>
              <a:rPr lang="fr-CH" sz="3100" b="1" dirty="0">
                <a:latin typeface="Arial" panose="020B0604020202020204" pitchFamily="34" charset="0"/>
                <a:cs typeface="Arial" panose="020B0604020202020204" pitchFamily="34" charset="0"/>
              </a:rPr>
            </a:br>
            <a:r>
              <a:rPr lang="fr-CH" sz="3600" b="1" dirty="0">
                <a:solidFill>
                  <a:srgbClr val="0B3E75"/>
                </a:solidFill>
                <a:latin typeface="Arial" panose="020B0604020202020204" pitchFamily="34" charset="0"/>
                <a:ea typeface="+mn-ea"/>
                <a:cs typeface="Arial" panose="020B0604020202020204" pitchFamily="34" charset="0"/>
              </a:rPr>
              <a:t>Programme</a:t>
            </a:r>
          </a:p>
        </p:txBody>
      </p:sp>
      <p:sp>
        <p:nvSpPr>
          <p:cNvPr id="24" name="Rectangle 2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Espace réservé du numéro de diapositive 3">
            <a:extLst>
              <a:ext uri="{FF2B5EF4-FFF2-40B4-BE49-F238E27FC236}">
                <a16:creationId xmlns:a16="http://schemas.microsoft.com/office/drawing/2014/main" id="{53F105D3-C2F4-4EAF-9D15-DDEBA724262B}"/>
              </a:ext>
            </a:extLst>
          </p:cNvPr>
          <p:cNvSpPr>
            <a:spLocks noGrp="1"/>
          </p:cNvSpPr>
          <p:nvPr>
            <p:ph type="sldNum" sz="quarter" idx="12"/>
          </p:nvPr>
        </p:nvSpPr>
        <p:spPr>
          <a:xfrm>
            <a:off x="8873254" y="6356350"/>
            <a:ext cx="2477498" cy="365125"/>
          </a:xfrm>
        </p:spPr>
        <p:txBody>
          <a:bodyPr>
            <a:normAutofit/>
          </a:bodyPr>
          <a:lstStyle/>
          <a:p>
            <a:pPr>
              <a:spcAft>
                <a:spcPts val="600"/>
              </a:spcAft>
            </a:pPr>
            <a:fld id="{2D58C5D8-E204-46B7-AF54-D6347646618F}" type="slidenum">
              <a:rPr lang="fr-CH">
                <a:solidFill>
                  <a:schemeClr val="tx1">
                    <a:lumMod val="50000"/>
                    <a:lumOff val="50000"/>
                  </a:schemeClr>
                </a:solidFill>
              </a:rPr>
              <a:pPr>
                <a:spcAft>
                  <a:spcPts val="600"/>
                </a:spcAft>
              </a:pPr>
              <a:t>2</a:t>
            </a:fld>
            <a:endParaRPr lang="fr-CH">
              <a:solidFill>
                <a:schemeClr val="tx1">
                  <a:lumMod val="50000"/>
                  <a:lumOff val="50000"/>
                </a:schemeClr>
              </a:solidFill>
            </a:endParaRPr>
          </a:p>
        </p:txBody>
      </p:sp>
      <p:graphicFrame>
        <p:nvGraphicFramePr>
          <p:cNvPr id="6" name="Espace réservé du contenu 5">
            <a:extLst>
              <a:ext uri="{FF2B5EF4-FFF2-40B4-BE49-F238E27FC236}">
                <a16:creationId xmlns:a16="http://schemas.microsoft.com/office/drawing/2014/main" id="{6366D6C1-7F9B-7DCE-DE84-C9CBFD5011C9}"/>
              </a:ext>
            </a:extLst>
          </p:cNvPr>
          <p:cNvGraphicFramePr>
            <a:graphicFrameLocks noGrp="1"/>
          </p:cNvGraphicFramePr>
          <p:nvPr>
            <p:ph idx="1"/>
            <p:extLst>
              <p:ext uri="{D42A27DB-BD31-4B8C-83A1-F6EECF244321}">
                <p14:modId xmlns:p14="http://schemas.microsoft.com/office/powerpoint/2010/main" val="1089612200"/>
              </p:ext>
            </p:extLst>
          </p:nvPr>
        </p:nvGraphicFramePr>
        <p:xfrm>
          <a:off x="838200" y="2318845"/>
          <a:ext cx="10515601" cy="4460012"/>
        </p:xfrm>
        <a:graphic>
          <a:graphicData uri="http://schemas.openxmlformats.org/drawingml/2006/table">
            <a:tbl>
              <a:tblPr firstRow="1" firstCol="1" bandRow="1"/>
              <a:tblGrid>
                <a:gridCol w="2680380">
                  <a:extLst>
                    <a:ext uri="{9D8B030D-6E8A-4147-A177-3AD203B41FA5}">
                      <a16:colId xmlns:a16="http://schemas.microsoft.com/office/drawing/2014/main" val="1667045770"/>
                    </a:ext>
                  </a:extLst>
                </a:gridCol>
                <a:gridCol w="7835221">
                  <a:extLst>
                    <a:ext uri="{9D8B030D-6E8A-4147-A177-3AD203B41FA5}">
                      <a16:colId xmlns:a16="http://schemas.microsoft.com/office/drawing/2014/main" val="4246992825"/>
                    </a:ext>
                  </a:extLst>
                </a:gridCol>
              </a:tblGrid>
              <a:tr h="697487">
                <a:tc>
                  <a:txBody>
                    <a:bodyPr/>
                    <a:lstStyle/>
                    <a:p>
                      <a:pPr algn="just" fontAlgn="t">
                        <a:spcBef>
                          <a:spcPts val="0"/>
                        </a:spcBef>
                        <a:spcAft>
                          <a:spcPts val="600"/>
                        </a:spcAft>
                      </a:pPr>
                      <a:r>
                        <a:rPr lang="fr-FR" sz="3000" b="1" i="0" u="none" strike="noStrike" dirty="0">
                          <a:effectLst/>
                          <a:latin typeface="Arial Narrow" panose="020B0606020202030204" pitchFamily="34" charset="0"/>
                          <a:ea typeface="Times New Roman" panose="02020603050405020304" pitchFamily="18" charset="0"/>
                          <a:cs typeface="Times New Roman" panose="02020603050405020304" pitchFamily="18" charset="0"/>
                        </a:rPr>
                        <a:t>13h30 à 13h45</a:t>
                      </a:r>
                      <a:endParaRPr lang="fr-FR" sz="3800" b="0" i="0" u="none" strike="noStrike" dirty="0">
                        <a:effectLs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r-FR" sz="3000" b="1" i="0" u="none" strike="noStrike" dirty="0">
                          <a:effectLst/>
                          <a:latin typeface="Arial Narrow" panose="020B0606020202030204" pitchFamily="34" charset="0"/>
                          <a:ea typeface="Times New Roman" panose="02020603050405020304" pitchFamily="18" charset="0"/>
                          <a:cs typeface="Times New Roman" panose="02020603050405020304" pitchFamily="18" charset="0"/>
                        </a:rPr>
                        <a:t>Accueil </a:t>
                      </a:r>
                      <a:endParaRPr lang="fr-FR" sz="3800" b="0" i="0" u="none" strike="noStrike" dirty="0">
                        <a:effectLs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942864"/>
                  </a:ext>
                </a:extLst>
              </a:tr>
              <a:tr h="641268">
                <a:tc>
                  <a:txBody>
                    <a:bodyPr/>
                    <a:lstStyle/>
                    <a:p>
                      <a:pPr algn="just" fontAlgn="t">
                        <a:spcBef>
                          <a:spcPts val="0"/>
                        </a:spcBef>
                        <a:spcAft>
                          <a:spcPts val="600"/>
                        </a:spcAft>
                      </a:pPr>
                      <a:r>
                        <a:rPr lang="fr-FR" sz="3000" b="1" i="0" u="none" strike="noStrike" dirty="0">
                          <a:effectLst/>
                          <a:highlight>
                            <a:srgbClr val="00FF00"/>
                          </a:highlight>
                          <a:latin typeface="Arial Narrow" panose="020B0606020202030204" pitchFamily="34" charset="0"/>
                          <a:ea typeface="Times New Roman" panose="02020603050405020304" pitchFamily="18" charset="0"/>
                          <a:cs typeface="Times New Roman" panose="02020603050405020304" pitchFamily="18" charset="0"/>
                        </a:rPr>
                        <a:t>13h50 à 14h50</a:t>
                      </a:r>
                      <a:endParaRPr lang="fr-FR" sz="3800" b="0" i="0" u="none" strike="noStrike" dirty="0">
                        <a:effectLst/>
                        <a:highlight>
                          <a:srgbClr val="00FF00"/>
                        </a:highligh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600"/>
                        </a:spcAft>
                      </a:pPr>
                      <a:r>
                        <a:rPr lang="fr-FR" sz="3200" b="1" i="0" u="none" strike="noStrike" dirty="0">
                          <a:effectLst/>
                          <a:highlight>
                            <a:srgbClr val="00FF00"/>
                          </a:highlight>
                          <a:latin typeface="Arial Narrow" panose="020B0606020202030204" pitchFamily="34" charset="0"/>
                          <a:ea typeface="Times New Roman" panose="02020603050405020304" pitchFamily="18" charset="0"/>
                          <a:cs typeface="Times New Roman" panose="02020603050405020304" pitchFamily="18" charset="0"/>
                        </a:rPr>
                        <a:t>1</a:t>
                      </a:r>
                      <a:r>
                        <a:rPr lang="fr-FR" sz="3200" b="1" i="0" u="none" strike="noStrike" baseline="30000" dirty="0">
                          <a:effectLst/>
                          <a:highlight>
                            <a:srgbClr val="00FF00"/>
                          </a:highlight>
                          <a:latin typeface="Arial Narrow" panose="020B0606020202030204" pitchFamily="34" charset="0"/>
                          <a:ea typeface="Times New Roman" panose="02020603050405020304" pitchFamily="18" charset="0"/>
                          <a:cs typeface="Times New Roman" panose="02020603050405020304" pitchFamily="18" charset="0"/>
                        </a:rPr>
                        <a:t>er </a:t>
                      </a:r>
                      <a:r>
                        <a:rPr lang="fr-FR" sz="3200" b="1" i="0" u="none" strike="noStrike" dirty="0">
                          <a:effectLst/>
                          <a:highlight>
                            <a:srgbClr val="00FF00"/>
                          </a:highlight>
                          <a:latin typeface="Arial Narrow" panose="020B0606020202030204" pitchFamily="34" charset="0"/>
                          <a:ea typeface="Times New Roman" panose="02020603050405020304" pitchFamily="18" charset="0"/>
                          <a:cs typeface="Times New Roman" panose="02020603050405020304" pitchFamily="18" charset="0"/>
                        </a:rPr>
                        <a:t>atelier à choix</a:t>
                      </a:r>
                      <a:endParaRPr lang="fr-FR" sz="3200" b="1" i="0" u="none" strike="noStrike" dirty="0">
                        <a:effectLst/>
                        <a:highlight>
                          <a:srgbClr val="00FF00"/>
                        </a:highligh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66870"/>
                  </a:ext>
                </a:extLst>
              </a:tr>
              <a:tr h="510338">
                <a:tc>
                  <a:txBody>
                    <a:bodyPr/>
                    <a:lstStyle/>
                    <a:p>
                      <a:pPr algn="ctr" fontAlgn="t">
                        <a:spcBef>
                          <a:spcPts val="0"/>
                        </a:spcBef>
                        <a:spcAft>
                          <a:spcPts val="600"/>
                        </a:spcAft>
                      </a:pPr>
                      <a:r>
                        <a:rPr lang="fr-FR" sz="3000" b="1" i="0" u="none" strike="noStrike"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fr-FR" sz="3800" b="0" i="0" u="none" strike="noStrike" dirty="0">
                        <a:effectLs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600"/>
                        </a:spcAft>
                      </a:pPr>
                      <a:r>
                        <a:rPr lang="fr-FR" sz="3000" b="1" i="0" u="none" strike="noStrike" dirty="0">
                          <a:effectLst/>
                          <a:latin typeface="Arial Narrow" panose="020B0606020202030204" pitchFamily="34" charset="0"/>
                          <a:ea typeface="Times New Roman" panose="02020603050405020304" pitchFamily="18" charset="0"/>
                          <a:cs typeface="Times New Roman" panose="02020603050405020304" pitchFamily="18" charset="0"/>
                        </a:rPr>
                        <a:t>Pause apéritive de 30 min.</a:t>
                      </a:r>
                      <a:endParaRPr lang="fr-FR" sz="3800" b="0" i="0" u="none" strike="noStrike" dirty="0">
                        <a:effectLs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319913"/>
                  </a:ext>
                </a:extLst>
              </a:tr>
              <a:tr h="510338">
                <a:tc>
                  <a:txBody>
                    <a:bodyPr/>
                    <a:lstStyle/>
                    <a:p>
                      <a:pPr algn="just" fontAlgn="t">
                        <a:spcBef>
                          <a:spcPts val="0"/>
                        </a:spcBef>
                        <a:spcAft>
                          <a:spcPts val="600"/>
                        </a:spcAft>
                      </a:pPr>
                      <a:r>
                        <a:rPr lang="fr-FR" sz="3000" b="1" i="0" u="none" strike="noStrike" dirty="0">
                          <a:effectLst/>
                          <a:highlight>
                            <a:srgbClr val="00FFFF"/>
                          </a:highlight>
                          <a:latin typeface="Arial Narrow" panose="020B0606020202030204" pitchFamily="34" charset="0"/>
                          <a:ea typeface="Times New Roman" panose="02020603050405020304" pitchFamily="18" charset="0"/>
                          <a:cs typeface="Times New Roman" panose="02020603050405020304" pitchFamily="18" charset="0"/>
                        </a:rPr>
                        <a:t>15h20 à 16h20</a:t>
                      </a:r>
                      <a:endParaRPr lang="fr-FR" sz="3800" b="1" i="0" u="none" strike="noStrike" dirty="0">
                        <a:effectLst/>
                        <a:highlight>
                          <a:srgbClr val="00FFFF"/>
                        </a:highligh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600"/>
                        </a:spcAft>
                      </a:pPr>
                      <a:r>
                        <a:rPr lang="fr-FR" sz="3000" b="1" i="0" u="none" strike="noStrike" dirty="0">
                          <a:effectLst/>
                          <a:highlight>
                            <a:srgbClr val="00FFFF"/>
                          </a:highlight>
                          <a:latin typeface="Arial Narrow" panose="020B0606020202030204" pitchFamily="34" charset="0"/>
                          <a:ea typeface="Times New Roman" panose="02020603050405020304" pitchFamily="18" charset="0"/>
                          <a:cs typeface="Times New Roman" panose="02020603050405020304" pitchFamily="18" charset="0"/>
                        </a:rPr>
                        <a:t>2</a:t>
                      </a:r>
                      <a:r>
                        <a:rPr lang="fr-FR" sz="3000" b="1" i="0" u="none" strike="noStrike" baseline="30000" dirty="0">
                          <a:effectLst/>
                          <a:highlight>
                            <a:srgbClr val="00FFFF"/>
                          </a:highlight>
                          <a:latin typeface="Arial Narrow" panose="020B0606020202030204" pitchFamily="34" charset="0"/>
                          <a:ea typeface="Times New Roman" panose="02020603050405020304" pitchFamily="18" charset="0"/>
                          <a:cs typeface="Times New Roman" panose="02020603050405020304" pitchFamily="18" charset="0"/>
                        </a:rPr>
                        <a:t>e </a:t>
                      </a:r>
                      <a:r>
                        <a:rPr lang="fr-FR" sz="3000" b="1" i="0" u="none" strike="noStrike" dirty="0">
                          <a:effectLst/>
                          <a:highlight>
                            <a:srgbClr val="00FFFF"/>
                          </a:highlight>
                          <a:latin typeface="Arial Narrow" panose="020B0606020202030204" pitchFamily="34" charset="0"/>
                          <a:ea typeface="Times New Roman" panose="02020603050405020304" pitchFamily="18" charset="0"/>
                          <a:cs typeface="Times New Roman" panose="02020603050405020304" pitchFamily="18" charset="0"/>
                        </a:rPr>
                        <a:t>atelier à choix</a:t>
                      </a:r>
                      <a:endParaRPr lang="fr-FR" sz="3800" b="1" i="0" u="none" strike="noStrike" dirty="0">
                        <a:effectLst/>
                        <a:highlight>
                          <a:srgbClr val="00FFFF"/>
                        </a:highligh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384347"/>
                  </a:ext>
                </a:extLst>
              </a:tr>
              <a:tr h="510338">
                <a:tc>
                  <a:txBody>
                    <a:bodyPr/>
                    <a:lstStyle/>
                    <a:p>
                      <a:pPr algn="just" fontAlgn="t">
                        <a:spcBef>
                          <a:spcPts val="0"/>
                        </a:spcBef>
                        <a:spcAft>
                          <a:spcPts val="600"/>
                        </a:spcAft>
                      </a:pPr>
                      <a:r>
                        <a:rPr lang="fr-FR" sz="3000" b="1" i="0" u="none" strike="noStrike" dirty="0">
                          <a:effectLst/>
                          <a:latin typeface="Arial Narrow" panose="020B0606020202030204" pitchFamily="34" charset="0"/>
                          <a:ea typeface="Times New Roman" panose="02020603050405020304" pitchFamily="18" charset="0"/>
                          <a:cs typeface="Times New Roman" panose="02020603050405020304" pitchFamily="18" charset="0"/>
                        </a:rPr>
                        <a:t>16h25 à 16h45</a:t>
                      </a:r>
                      <a:endParaRPr lang="fr-FR" sz="3800" b="0" i="0" u="none" strike="noStrike" dirty="0">
                        <a:effectLs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r-FR" sz="3000" b="1" i="0" u="none" strike="noStrike" dirty="0">
                          <a:effectLst/>
                          <a:latin typeface="Arial Narrow" panose="020B0606020202030204" pitchFamily="34" charset="0"/>
                          <a:ea typeface="Times New Roman" panose="02020603050405020304" pitchFamily="18" charset="0"/>
                          <a:cs typeface="Times New Roman" panose="02020603050405020304" pitchFamily="18" charset="0"/>
                        </a:rPr>
                        <a:t>Clôture de la rencontre</a:t>
                      </a:r>
                      <a:endParaRPr lang="fr-FR" sz="3800" b="0" i="0" u="none" strike="noStrike" dirty="0">
                        <a:effectLs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372172"/>
                  </a:ext>
                </a:extLst>
              </a:tr>
              <a:tr h="510338">
                <a:tc>
                  <a:txBody>
                    <a:bodyPr/>
                    <a:lstStyle/>
                    <a:p>
                      <a:pPr algn="l" fontAlgn="t">
                        <a:spcBef>
                          <a:spcPts val="0"/>
                        </a:spcBef>
                        <a:spcAft>
                          <a:spcPts val="600"/>
                        </a:spcAft>
                      </a:pPr>
                      <a:r>
                        <a:rPr lang="fr-FR" sz="3000" b="1" i="0" u="none" strike="noStrike" dirty="0">
                          <a:effectLst/>
                          <a:latin typeface="Arial Narrow" panose="020B0606020202030204" pitchFamily="34" charset="0"/>
                          <a:ea typeface="Times New Roman" panose="02020603050405020304" pitchFamily="18" charset="0"/>
                          <a:cs typeface="Times New Roman" panose="02020603050405020304" pitchFamily="18" charset="0"/>
                        </a:rPr>
                        <a:t>Dès 16h25</a:t>
                      </a:r>
                      <a:endParaRPr lang="fr-FR" sz="3800" b="0" i="0" u="none" strike="noStrike" dirty="0">
                        <a:effectLs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600"/>
                        </a:spcAft>
                        <a:buClrTx/>
                        <a:buSzTx/>
                        <a:buFontTx/>
                        <a:buNone/>
                        <a:tabLst/>
                        <a:defRPr/>
                      </a:pPr>
                      <a:r>
                        <a:rPr lang="fr-CH" sz="3000" b="1" i="0" u="none" strike="noStrike" kern="1200" dirty="0">
                          <a:solidFill>
                            <a:schemeClr val="tx1"/>
                          </a:solidFill>
                          <a:effectLst/>
                          <a:latin typeface="Arial Narrow" panose="020B0606020202030204" pitchFamily="34" charset="0"/>
                          <a:cs typeface="Times New Roman" panose="02020603050405020304" pitchFamily="18" charset="0"/>
                        </a:rPr>
                        <a:t>Réponses aux questions qui ont émergées et conclusion </a:t>
                      </a:r>
                      <a:endParaRPr lang="fr-FR" sz="3000" b="1" i="0" u="none" strike="noStrike" kern="1200" dirty="0">
                        <a:solidFill>
                          <a:schemeClr val="tx1"/>
                        </a:solidFill>
                        <a:effectLst/>
                        <a:latin typeface="Arial Narrow" panose="020B0606020202030204" pitchFamily="34" charset="0"/>
                        <a:cs typeface="Times New Roman" panose="02020603050405020304" pitchFamily="18" charset="0"/>
                      </a:endParaRPr>
                    </a:p>
                    <a:p>
                      <a:pPr algn="l" fontAlgn="t">
                        <a:spcBef>
                          <a:spcPts val="0"/>
                        </a:spcBef>
                        <a:spcAft>
                          <a:spcPts val="600"/>
                        </a:spcAft>
                      </a:pPr>
                      <a:endParaRPr lang="fr-FR" sz="3800" b="0" i="0" u="none" strike="noStrike" dirty="0">
                        <a:effectLst/>
                        <a:latin typeface="Arial" panose="020B0604020202020204" pitchFamily="34" charset="0"/>
                      </a:endParaRPr>
                    </a:p>
                  </a:txBody>
                  <a:tcPr marL="147770" marR="147770" marT="205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665835"/>
                  </a:ext>
                </a:extLst>
              </a:tr>
            </a:tbl>
          </a:graphicData>
        </a:graphic>
      </p:graphicFrame>
      <p:pic>
        <p:nvPicPr>
          <p:cNvPr id="7" name="Image 6">
            <a:extLst>
              <a:ext uri="{FF2B5EF4-FFF2-40B4-BE49-F238E27FC236}">
                <a16:creationId xmlns:a16="http://schemas.microsoft.com/office/drawing/2014/main" id="{9FFF31CC-0C28-DB90-3665-75B1D74014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1" y="136525"/>
            <a:ext cx="1509449" cy="337135"/>
          </a:xfrm>
          <a:prstGeom prst="rect">
            <a:avLst/>
          </a:prstGeom>
        </p:spPr>
      </p:pic>
    </p:spTree>
    <p:extLst>
      <p:ext uri="{BB962C8B-B14F-4D97-AF65-F5344CB8AC3E}">
        <p14:creationId xmlns:p14="http://schemas.microsoft.com/office/powerpoint/2010/main" val="368835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807BF-03B9-2BDA-5E04-E65296C50D5D}"/>
              </a:ext>
            </a:extLst>
          </p:cNvPr>
          <p:cNvSpPr>
            <a:spLocks noGrp="1"/>
          </p:cNvSpPr>
          <p:nvPr>
            <p:ph type="title"/>
          </p:nvPr>
        </p:nvSpPr>
        <p:spPr>
          <a:xfrm>
            <a:off x="838200" y="292936"/>
            <a:ext cx="10515600" cy="1090696"/>
          </a:xfrm>
        </p:spPr>
        <p:txBody>
          <a:bodyPr/>
          <a:lstStyle/>
          <a:p>
            <a:r>
              <a:rPr lang="fr-CH" sz="3600" b="1" dirty="0">
                <a:solidFill>
                  <a:srgbClr val="0B3E75"/>
                </a:solidFill>
                <a:latin typeface="Arial" panose="020B0604020202020204" pitchFamily="34" charset="0"/>
                <a:ea typeface="+mn-ea"/>
                <a:cs typeface="Arial" panose="020B0604020202020204" pitchFamily="34" charset="0"/>
              </a:rPr>
              <a:t>Les 4 étapes de la formation pratique </a:t>
            </a:r>
          </a:p>
        </p:txBody>
      </p:sp>
      <p:sp>
        <p:nvSpPr>
          <p:cNvPr id="3" name="Espace réservé du contenu 2">
            <a:extLst>
              <a:ext uri="{FF2B5EF4-FFF2-40B4-BE49-F238E27FC236}">
                <a16:creationId xmlns:a16="http://schemas.microsoft.com/office/drawing/2014/main" id="{C4FD317C-D0D4-AB17-9DDD-FFF29DC48C55}"/>
              </a:ext>
            </a:extLst>
          </p:cNvPr>
          <p:cNvSpPr>
            <a:spLocks noGrp="1"/>
          </p:cNvSpPr>
          <p:nvPr>
            <p:ph idx="1"/>
          </p:nvPr>
        </p:nvSpPr>
        <p:spPr/>
        <p:txBody>
          <a:bodyPr>
            <a:normAutofit/>
          </a:bodyPr>
          <a:lstStyle/>
          <a:p>
            <a:r>
              <a:rPr lang="fr-FR" sz="32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Etape 1 - Préparation pour chaque période de formation pratique </a:t>
            </a:r>
            <a:endParaRPr lang="fr-CH" sz="32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fr-FR" sz="32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Etape 2 - Élaboration du dossier contrat pédagogique tripartite 2</a:t>
            </a:r>
            <a:r>
              <a:rPr lang="fr-FR" sz="3200" b="1" kern="0" baseline="3000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e</a:t>
            </a:r>
            <a:r>
              <a:rPr lang="fr-FR" sz="32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 partie (DCPT2)</a:t>
            </a:r>
            <a:endParaRPr lang="fr-CH" sz="32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fr-FR" sz="32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Etape 3 - Mise en œuvre du programme d’apprentissage</a:t>
            </a:r>
            <a:endParaRPr lang="fr-CH" sz="32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fr-FR" sz="3200" b="1" kern="0" dirty="0">
                <a:solidFill>
                  <a:srgbClr val="0070C0"/>
                </a:solidFill>
                <a:latin typeface="Calibri Light" panose="020F0302020204030204" pitchFamily="34" charset="0"/>
                <a:cs typeface="Times New Roman" panose="02020603050405020304" pitchFamily="18" charset="0"/>
              </a:rPr>
              <a:t>Etape 4 - Bilan et évaluation sommative</a:t>
            </a:r>
            <a:endParaRPr lang="fr-CH" sz="3200" b="1" kern="0" dirty="0">
              <a:solidFill>
                <a:srgbClr val="0070C0"/>
              </a:solidFill>
              <a:latin typeface="Calibri Light" panose="020F03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096C3BC8-4C92-8B2D-8132-C68D70F4DA1E}"/>
              </a:ext>
            </a:extLst>
          </p:cNvPr>
          <p:cNvSpPr>
            <a:spLocks noGrp="1"/>
          </p:cNvSpPr>
          <p:nvPr>
            <p:ph type="sldNum" sz="quarter" idx="12"/>
          </p:nvPr>
        </p:nvSpPr>
        <p:spPr/>
        <p:txBody>
          <a:bodyPr/>
          <a:lstStyle/>
          <a:p>
            <a:fld id="{2D58C5D8-E204-46B7-AF54-D6347646618F}" type="slidenum">
              <a:rPr lang="fr-CH" smtClean="0"/>
              <a:t>20</a:t>
            </a:fld>
            <a:endParaRPr lang="fr-CH"/>
          </a:p>
        </p:txBody>
      </p:sp>
    </p:spTree>
    <p:extLst>
      <p:ext uri="{BB962C8B-B14F-4D97-AF65-F5344CB8AC3E}">
        <p14:creationId xmlns:p14="http://schemas.microsoft.com/office/powerpoint/2010/main" val="290514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CAAF5EF-4EE9-42CD-AC64-6DFEF2B380B5}"/>
              </a:ext>
            </a:extLst>
          </p:cNvPr>
          <p:cNvSpPr>
            <a:spLocks noGrp="1"/>
          </p:cNvSpPr>
          <p:nvPr>
            <p:ph type="sldNum" sz="quarter" idx="12"/>
          </p:nvPr>
        </p:nvSpPr>
        <p:spPr/>
        <p:txBody>
          <a:bodyPr/>
          <a:lstStyle/>
          <a:p>
            <a:fld id="{2D58C5D8-E204-46B7-AF54-D6347646618F}" type="slidenum">
              <a:rPr lang="fr-CH" smtClean="0"/>
              <a:t>21</a:t>
            </a:fld>
            <a:endParaRPr lang="fr-CH"/>
          </a:p>
        </p:txBody>
      </p:sp>
      <p:pic>
        <p:nvPicPr>
          <p:cNvPr id="3" name="Image 2">
            <a:hlinkClick r:id="rId2"/>
            <a:extLst>
              <a:ext uri="{FF2B5EF4-FFF2-40B4-BE49-F238E27FC236}">
                <a16:creationId xmlns:a16="http://schemas.microsoft.com/office/drawing/2014/main" id="{B0EFA5A3-8D44-4193-8E06-EAECCE927A75}"/>
              </a:ext>
            </a:extLst>
          </p:cNvPr>
          <p:cNvPicPr>
            <a:picLocks noChangeAspect="1"/>
          </p:cNvPicPr>
          <p:nvPr/>
        </p:nvPicPr>
        <p:blipFill>
          <a:blip r:embed="rId3"/>
          <a:stretch>
            <a:fillRect/>
          </a:stretch>
        </p:blipFill>
        <p:spPr>
          <a:xfrm>
            <a:off x="848412" y="914181"/>
            <a:ext cx="9980018" cy="5303391"/>
          </a:xfrm>
          <a:prstGeom prst="rect">
            <a:avLst/>
          </a:prstGeom>
        </p:spPr>
      </p:pic>
    </p:spTree>
    <p:extLst>
      <p:ext uri="{BB962C8B-B14F-4D97-AF65-F5344CB8AC3E}">
        <p14:creationId xmlns:p14="http://schemas.microsoft.com/office/powerpoint/2010/main" val="3869880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AD17FA-C0B0-5C1E-9AB0-BFCF16722C21}"/>
              </a:ext>
            </a:extLst>
          </p:cNvPr>
          <p:cNvSpPr>
            <a:spLocks noGrp="1"/>
          </p:cNvSpPr>
          <p:nvPr>
            <p:ph type="title"/>
          </p:nvPr>
        </p:nvSpPr>
        <p:spPr/>
        <p:txBody>
          <a:bodyPr>
            <a:normAutofit fontScale="90000"/>
          </a:bodyPr>
          <a:lstStyle/>
          <a:p>
            <a:br>
              <a:rPr lang="fr-FR" sz="4000" b="1" dirty="0">
                <a:solidFill>
                  <a:srgbClr val="0B3E75"/>
                </a:solidFill>
                <a:latin typeface="Arial" panose="020B0604020202020204" pitchFamily="34" charset="0"/>
                <a:ea typeface="+mn-ea"/>
                <a:cs typeface="Arial" panose="020B0604020202020204" pitchFamily="34" charset="0"/>
              </a:rPr>
            </a:br>
            <a:r>
              <a:rPr lang="fr-FR" sz="4000" b="1" dirty="0">
                <a:solidFill>
                  <a:srgbClr val="0B3E75"/>
                </a:solidFill>
                <a:latin typeface="Arial" panose="020B0604020202020204" pitchFamily="34" charset="0"/>
                <a:ea typeface="+mn-ea"/>
                <a:cs typeface="Arial" panose="020B0604020202020204" pitchFamily="34" charset="0"/>
              </a:rPr>
              <a:t>Etape 1 - Préparation pour chaque période de formation pratique </a:t>
            </a:r>
            <a:br>
              <a:rPr lang="fr-CH" sz="44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fr-CH" dirty="0"/>
          </a:p>
        </p:txBody>
      </p:sp>
      <p:sp>
        <p:nvSpPr>
          <p:cNvPr id="3" name="Espace réservé du contenu 2">
            <a:extLst>
              <a:ext uri="{FF2B5EF4-FFF2-40B4-BE49-F238E27FC236}">
                <a16:creationId xmlns:a16="http://schemas.microsoft.com/office/drawing/2014/main" id="{44D308D0-63DC-B5F9-1C1C-DFD8924C64FB}"/>
              </a:ext>
            </a:extLst>
          </p:cNvPr>
          <p:cNvSpPr>
            <a:spLocks noGrp="1"/>
          </p:cNvSpPr>
          <p:nvPr>
            <p:ph idx="1"/>
          </p:nvPr>
        </p:nvSpPr>
        <p:spPr/>
        <p:txBody>
          <a:bodyPr/>
          <a:lstStyle/>
          <a:p>
            <a:r>
              <a:rPr lang="fr-CH" dirty="0"/>
              <a:t>Préparation à la FP1 dans le cadre du module F1 processus de formation et de recherche + </a:t>
            </a:r>
            <a:r>
              <a:rPr lang="fr-CH" b="1" dirty="0"/>
              <a:t>Bilan de compétences </a:t>
            </a:r>
          </a:p>
          <a:p>
            <a:r>
              <a:rPr lang="fr-CH" dirty="0"/>
              <a:t>Portfolio </a:t>
            </a:r>
          </a:p>
          <a:p>
            <a:r>
              <a:rPr lang="fr-CH" dirty="0"/>
              <a:t>Recherche des places FP</a:t>
            </a:r>
          </a:p>
        </p:txBody>
      </p:sp>
      <p:sp>
        <p:nvSpPr>
          <p:cNvPr id="4" name="Espace réservé du numéro de diapositive 3">
            <a:extLst>
              <a:ext uri="{FF2B5EF4-FFF2-40B4-BE49-F238E27FC236}">
                <a16:creationId xmlns:a16="http://schemas.microsoft.com/office/drawing/2014/main" id="{DC98D65D-C9DE-947B-1BA1-FB5A8C56493F}"/>
              </a:ext>
            </a:extLst>
          </p:cNvPr>
          <p:cNvSpPr>
            <a:spLocks noGrp="1"/>
          </p:cNvSpPr>
          <p:nvPr>
            <p:ph type="sldNum" sz="quarter" idx="12"/>
          </p:nvPr>
        </p:nvSpPr>
        <p:spPr/>
        <p:txBody>
          <a:bodyPr/>
          <a:lstStyle/>
          <a:p>
            <a:fld id="{2D58C5D8-E204-46B7-AF54-D6347646618F}" type="slidenum">
              <a:rPr lang="fr-CH" smtClean="0"/>
              <a:t>22</a:t>
            </a:fld>
            <a:endParaRPr lang="fr-CH"/>
          </a:p>
        </p:txBody>
      </p:sp>
    </p:spTree>
    <p:extLst>
      <p:ext uri="{BB962C8B-B14F-4D97-AF65-F5344CB8AC3E}">
        <p14:creationId xmlns:p14="http://schemas.microsoft.com/office/powerpoint/2010/main" val="236344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Le contenu généré par l’IA peut être incorrect.">
            <a:extLst>
              <a:ext uri="{FF2B5EF4-FFF2-40B4-BE49-F238E27FC236}">
                <a16:creationId xmlns:a16="http://schemas.microsoft.com/office/drawing/2014/main" id="{6DFB44E7-70E5-A47E-6DEF-D95BB118A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1111076"/>
            <a:ext cx="11950700" cy="5108924"/>
          </a:xfrm>
          <a:prstGeom prst="rect">
            <a:avLst/>
          </a:prstGeom>
          <a:noFill/>
        </p:spPr>
      </p:pic>
    </p:spTree>
    <p:extLst>
      <p:ext uri="{BB962C8B-B14F-4D97-AF65-F5344CB8AC3E}">
        <p14:creationId xmlns:p14="http://schemas.microsoft.com/office/powerpoint/2010/main" val="1408131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D0B99-EC2A-49D4-91F5-87AE7FC8082E}"/>
              </a:ext>
            </a:extLst>
          </p:cNvPr>
          <p:cNvSpPr>
            <a:spLocks noGrp="1"/>
          </p:cNvSpPr>
          <p:nvPr>
            <p:ph type="title"/>
          </p:nvPr>
        </p:nvSpPr>
        <p:spPr>
          <a:xfrm>
            <a:off x="1595121" y="264158"/>
            <a:ext cx="10596879" cy="717010"/>
          </a:xfrm>
        </p:spPr>
        <p:txBody>
          <a:bodyPr>
            <a:normAutofit/>
          </a:bodyPr>
          <a:lstStyle/>
          <a:p>
            <a:r>
              <a:rPr lang="fr-CH" sz="3200" b="1" dirty="0">
                <a:solidFill>
                  <a:srgbClr val="0B3E75"/>
                </a:solidFill>
                <a:latin typeface="Arial" panose="020B0604020202020204" pitchFamily="34" charset="0"/>
                <a:cs typeface="Arial" panose="020B0604020202020204" pitchFamily="34" charset="0"/>
              </a:rPr>
              <a:t>F1 : préparation à la FP1: une démarche progressive</a:t>
            </a:r>
          </a:p>
        </p:txBody>
      </p:sp>
      <p:graphicFrame>
        <p:nvGraphicFramePr>
          <p:cNvPr id="4" name="Espace réservé du contenu 3">
            <a:extLst>
              <a:ext uri="{FF2B5EF4-FFF2-40B4-BE49-F238E27FC236}">
                <a16:creationId xmlns:a16="http://schemas.microsoft.com/office/drawing/2014/main" id="{531D27A0-ADD9-4984-ACD7-1EF837011C68}"/>
              </a:ext>
            </a:extLst>
          </p:cNvPr>
          <p:cNvGraphicFramePr>
            <a:graphicFrameLocks noGrp="1"/>
          </p:cNvGraphicFramePr>
          <p:nvPr>
            <p:ph idx="1"/>
          </p:nvPr>
        </p:nvGraphicFramePr>
        <p:xfrm>
          <a:off x="660401" y="1140824"/>
          <a:ext cx="10596880" cy="4416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 droite 4">
            <a:extLst>
              <a:ext uri="{FF2B5EF4-FFF2-40B4-BE49-F238E27FC236}">
                <a16:creationId xmlns:a16="http://schemas.microsoft.com/office/drawing/2014/main" id="{A91A1CCD-6505-4756-8B8B-E05D4FC03606}"/>
              </a:ext>
            </a:extLst>
          </p:cNvPr>
          <p:cNvSpPr/>
          <p:nvPr/>
        </p:nvSpPr>
        <p:spPr>
          <a:xfrm>
            <a:off x="3509962" y="5296265"/>
            <a:ext cx="8382000" cy="123952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dirty="0"/>
              <a:t>Suite, au </a:t>
            </a:r>
            <a:r>
              <a:rPr lang="fr-CH" b="1" dirty="0">
                <a:effectLst>
                  <a:outerShdw blurRad="38100" dist="38100" dir="2700000" algn="tl">
                    <a:srgbClr val="000000">
                      <a:alpha val="43137"/>
                    </a:srgbClr>
                  </a:outerShdw>
                </a:effectLst>
              </a:rPr>
              <a:t>SP 2025</a:t>
            </a:r>
            <a:r>
              <a:rPr lang="fr-CH" dirty="0"/>
              <a:t>: journée intersites et postulations // Finalisation du Bilan de compétences et Auto-évaluation du processus réalisé</a:t>
            </a:r>
          </a:p>
        </p:txBody>
      </p:sp>
    </p:spTree>
    <p:extLst>
      <p:ext uri="{BB962C8B-B14F-4D97-AF65-F5344CB8AC3E}">
        <p14:creationId xmlns:p14="http://schemas.microsoft.com/office/powerpoint/2010/main" val="33543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7BB06-CC25-BB2F-D2D1-B961928A4E77}"/>
              </a:ext>
            </a:extLst>
          </p:cNvPr>
          <p:cNvSpPr>
            <a:spLocks noGrp="1"/>
          </p:cNvSpPr>
          <p:nvPr>
            <p:ph type="title"/>
          </p:nvPr>
        </p:nvSpPr>
        <p:spPr>
          <a:xfrm>
            <a:off x="838200" y="365125"/>
            <a:ext cx="10515600" cy="1325563"/>
          </a:xfrm>
        </p:spPr>
        <p:txBody>
          <a:bodyPr anchor="ctr">
            <a:normAutofit/>
          </a:bodyPr>
          <a:lstStyle/>
          <a:p>
            <a:r>
              <a:rPr lang="fr-CH" b="1" dirty="0"/>
              <a:t>Bilan de compétences </a:t>
            </a:r>
          </a:p>
        </p:txBody>
      </p:sp>
      <p:pic>
        <p:nvPicPr>
          <p:cNvPr id="9" name="Espace réservé du contenu 8">
            <a:hlinkClick r:id="rId3"/>
            <a:extLst>
              <a:ext uri="{FF2B5EF4-FFF2-40B4-BE49-F238E27FC236}">
                <a16:creationId xmlns:a16="http://schemas.microsoft.com/office/drawing/2014/main" id="{390D96FC-6951-6943-7DF9-754285E61929}"/>
              </a:ext>
            </a:extLst>
          </p:cNvPr>
          <p:cNvPicPr>
            <a:picLocks noGrp="1" noChangeAspect="1"/>
          </p:cNvPicPr>
          <p:nvPr>
            <p:ph idx="1"/>
          </p:nvPr>
        </p:nvPicPr>
        <p:blipFill>
          <a:blip r:embed="rId4"/>
          <a:stretch>
            <a:fillRect/>
          </a:stretch>
        </p:blipFill>
        <p:spPr>
          <a:xfrm>
            <a:off x="838200" y="1518162"/>
            <a:ext cx="8601219" cy="4838188"/>
          </a:xfrm>
          <a:prstGeom prst="rect">
            <a:avLst/>
          </a:prstGeom>
          <a:noFill/>
        </p:spPr>
      </p:pic>
      <p:sp>
        <p:nvSpPr>
          <p:cNvPr id="4" name="Espace réservé du numéro de diapositive 3">
            <a:extLst>
              <a:ext uri="{FF2B5EF4-FFF2-40B4-BE49-F238E27FC236}">
                <a16:creationId xmlns:a16="http://schemas.microsoft.com/office/drawing/2014/main" id="{E7B526DC-9617-0A65-48D5-1A807FE7537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D58C5D8-E204-46B7-AF54-D6347646618F}" type="slidenum">
              <a:rPr lang="fr-CH" smtClean="0"/>
              <a:pPr>
                <a:spcAft>
                  <a:spcPts val="600"/>
                </a:spcAft>
              </a:pPr>
              <a:t>25</a:t>
            </a:fld>
            <a:endParaRPr lang="fr-CH"/>
          </a:p>
        </p:txBody>
      </p:sp>
    </p:spTree>
    <p:extLst>
      <p:ext uri="{BB962C8B-B14F-4D97-AF65-F5344CB8AC3E}">
        <p14:creationId xmlns:p14="http://schemas.microsoft.com/office/powerpoint/2010/main" val="2554949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18A4B1F-5245-4B71-AAFB-ADC183FDD507}"/>
              </a:ext>
            </a:extLst>
          </p:cNvPr>
          <p:cNvSpPr>
            <a:spLocks noGrp="1"/>
          </p:cNvSpPr>
          <p:nvPr>
            <p:ph type="ftr" sz="quarter" idx="11"/>
          </p:nvPr>
        </p:nvSpPr>
        <p:spPr/>
        <p:txBody>
          <a:bodyPr/>
          <a:lstStyle/>
          <a:p>
            <a:r>
              <a:rPr lang="fr-CH"/>
              <a:t>Module FP1</a:t>
            </a:r>
            <a:endParaRPr lang="fr-CH" dirty="0"/>
          </a:p>
        </p:txBody>
      </p:sp>
      <p:sp>
        <p:nvSpPr>
          <p:cNvPr id="6" name="Espace réservé du contenu 5">
            <a:extLst>
              <a:ext uri="{FF2B5EF4-FFF2-40B4-BE49-F238E27FC236}">
                <a16:creationId xmlns:a16="http://schemas.microsoft.com/office/drawing/2014/main" id="{2F705523-732E-EE46-8819-02EC01ED2692}"/>
              </a:ext>
            </a:extLst>
          </p:cNvPr>
          <p:cNvSpPr>
            <a:spLocks noGrp="1"/>
          </p:cNvSpPr>
          <p:nvPr>
            <p:ph idx="1"/>
          </p:nvPr>
        </p:nvSpPr>
        <p:spPr>
          <a:xfrm>
            <a:off x="838200" y="1614526"/>
            <a:ext cx="10515600" cy="4351338"/>
          </a:xfrm>
        </p:spPr>
        <p:txBody>
          <a:bodyPr>
            <a:normAutofit/>
          </a:bodyPr>
          <a:lstStyle/>
          <a:p>
            <a:r>
              <a:rPr lang="fr-CH" sz="3200" dirty="0"/>
              <a:t>Rédaction d’une synthèse d’une page maximum par compétence</a:t>
            </a:r>
          </a:p>
          <a:p>
            <a:r>
              <a:rPr lang="fr-CH" sz="3200" dirty="0"/>
              <a:t>Rencontre à la HETS-FR avec la-le RFP afin d’échanger autour de son bilan de compétences</a:t>
            </a:r>
          </a:p>
          <a:p>
            <a:r>
              <a:rPr lang="fr-CH" sz="3200" dirty="0"/>
              <a:t>PV ou traces écrite de la rencontre </a:t>
            </a:r>
          </a:p>
          <a:p>
            <a:endParaRPr lang="fr-CH" dirty="0">
              <a:hlinkClick r:id="" action="ppaction://noaction"/>
            </a:endParaRPr>
          </a:p>
          <a:p>
            <a:endParaRPr lang="fr-CH" dirty="0">
              <a:hlinkClick r:id="" action="ppaction://noaction"/>
            </a:endParaRPr>
          </a:p>
          <a:p>
            <a:endParaRPr lang="fr-CH" dirty="0">
              <a:hlinkClick r:id="" action="ppaction://noaction"/>
            </a:endParaRPr>
          </a:p>
          <a:p>
            <a:endParaRPr lang="fr-CH" dirty="0">
              <a:hlinkClick r:id="" action="ppaction://noaction"/>
            </a:endParaRPr>
          </a:p>
          <a:p>
            <a:endParaRPr lang="fr-CH" dirty="0">
              <a:hlinkClick r:id="" action="ppaction://noaction"/>
            </a:endParaRPr>
          </a:p>
          <a:p>
            <a:endParaRPr lang="fr-CH" dirty="0">
              <a:hlinkClick r:id="" action="ppaction://noaction"/>
            </a:endParaRPr>
          </a:p>
          <a:p>
            <a:endParaRPr lang="fr-CH" dirty="0">
              <a:hlinkClick r:id="" action="ppaction://noaction"/>
            </a:endParaRPr>
          </a:p>
          <a:p>
            <a:endParaRPr lang="fr-CH" dirty="0">
              <a:hlinkClick r:id="" action="ppaction://noaction"/>
            </a:endParaRPr>
          </a:p>
          <a:p>
            <a:endParaRPr lang="fr-CH" dirty="0">
              <a:hlinkClick r:id="" action="ppaction://noaction"/>
            </a:endParaRPr>
          </a:p>
          <a:p>
            <a:endParaRPr lang="fr-CH" dirty="0">
              <a:hlinkClick r:id="" action="ppaction://noaction"/>
            </a:endParaRPr>
          </a:p>
        </p:txBody>
      </p:sp>
    </p:spTree>
    <p:extLst>
      <p:ext uri="{BB962C8B-B14F-4D97-AF65-F5344CB8AC3E}">
        <p14:creationId xmlns:p14="http://schemas.microsoft.com/office/powerpoint/2010/main" val="1999479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52CBD2-D678-4B39-9EBF-064C181D8576}"/>
              </a:ext>
            </a:extLst>
          </p:cNvPr>
          <p:cNvSpPr>
            <a:spLocks noGrp="1"/>
          </p:cNvSpPr>
          <p:nvPr>
            <p:ph type="title"/>
          </p:nvPr>
        </p:nvSpPr>
        <p:spPr>
          <a:xfrm>
            <a:off x="933710" y="701228"/>
            <a:ext cx="9744638" cy="1280890"/>
          </a:xfrm>
        </p:spPr>
        <p:txBody>
          <a:bodyPr>
            <a:normAutofit/>
          </a:bodyPr>
          <a:lstStyle/>
          <a:p>
            <a:r>
              <a:rPr lang="fr-CH" sz="3200" b="1" dirty="0">
                <a:solidFill>
                  <a:srgbClr val="0B3E75"/>
                </a:solidFill>
                <a:latin typeface="Arial" panose="020B0604020202020204" pitchFamily="34" charset="0"/>
                <a:ea typeface="+mn-ea"/>
                <a:cs typeface="Arial" panose="020B0604020202020204" pitchFamily="34" charset="0"/>
              </a:rPr>
              <a:t>Dossier</a:t>
            </a:r>
            <a:r>
              <a:rPr lang="fr-CH" sz="4000" b="1" dirty="0"/>
              <a:t> </a:t>
            </a:r>
            <a:r>
              <a:rPr lang="fr-CH" sz="3200" b="1" dirty="0">
                <a:solidFill>
                  <a:srgbClr val="0B3E75"/>
                </a:solidFill>
                <a:latin typeface="Arial" panose="020B0604020202020204" pitchFamily="34" charset="0"/>
                <a:ea typeface="+mn-ea"/>
                <a:cs typeface="Arial" panose="020B0604020202020204" pitchFamily="34" charset="0"/>
              </a:rPr>
              <a:t>Contrat Pédagogique Tripartite 1(DCPT1)</a:t>
            </a:r>
          </a:p>
        </p:txBody>
      </p:sp>
      <p:sp>
        <p:nvSpPr>
          <p:cNvPr id="3" name="Espace réservé du contenu 2">
            <a:extLst>
              <a:ext uri="{FF2B5EF4-FFF2-40B4-BE49-F238E27FC236}">
                <a16:creationId xmlns:a16="http://schemas.microsoft.com/office/drawing/2014/main" id="{8ADBE702-B097-47CF-94C2-C9B9EA22133C}"/>
              </a:ext>
            </a:extLst>
          </p:cNvPr>
          <p:cNvSpPr>
            <a:spLocks noGrp="1"/>
          </p:cNvSpPr>
          <p:nvPr>
            <p:ph idx="1"/>
          </p:nvPr>
        </p:nvSpPr>
        <p:spPr>
          <a:xfrm>
            <a:off x="933710" y="2379150"/>
            <a:ext cx="10168145" cy="3777622"/>
          </a:xfrm>
        </p:spPr>
        <p:txBody>
          <a:bodyPr/>
          <a:lstStyle/>
          <a:p>
            <a:pPr marL="0" indent="0">
              <a:buNone/>
            </a:pPr>
            <a:r>
              <a:rPr lang="fr-CH" sz="2800" b="1" dirty="0"/>
              <a:t>Contrat administratif</a:t>
            </a:r>
            <a:r>
              <a:rPr lang="fr-CH" sz="2800" dirty="0"/>
              <a:t> qui lie l’institution, l’école et l’étudiant-e.</a:t>
            </a:r>
          </a:p>
          <a:p>
            <a:pPr marL="0" indent="0">
              <a:buNone/>
            </a:pPr>
            <a:endParaRPr lang="fr-CH" dirty="0"/>
          </a:p>
          <a:p>
            <a:pPr marL="0" indent="0">
              <a:buNone/>
            </a:pPr>
            <a:endParaRPr lang="fr-CH" sz="3200" dirty="0"/>
          </a:p>
          <a:p>
            <a:pPr marL="0" indent="0">
              <a:buNone/>
            </a:pPr>
            <a:endParaRPr lang="fr-CH" dirty="0"/>
          </a:p>
        </p:txBody>
      </p:sp>
    </p:spTree>
    <p:extLst>
      <p:ext uri="{BB962C8B-B14F-4D97-AF65-F5344CB8AC3E}">
        <p14:creationId xmlns:p14="http://schemas.microsoft.com/office/powerpoint/2010/main" val="2253990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AB76644-5BD9-A14D-D9FC-8E0DE71C69FD}"/>
              </a:ext>
            </a:extLst>
          </p:cNvPr>
          <p:cNvSpPr>
            <a:spLocks noGrp="1"/>
          </p:cNvSpPr>
          <p:nvPr>
            <p:ph type="sldNum" sz="quarter" idx="12"/>
          </p:nvPr>
        </p:nvSpPr>
        <p:spPr/>
        <p:txBody>
          <a:bodyPr/>
          <a:lstStyle/>
          <a:p>
            <a:fld id="{2D58C5D8-E204-46B7-AF54-D6347646618F}" type="slidenum">
              <a:rPr lang="fr-CH" smtClean="0"/>
              <a:t>28</a:t>
            </a:fld>
            <a:endParaRPr lang="fr-CH"/>
          </a:p>
        </p:txBody>
      </p:sp>
      <p:pic>
        <p:nvPicPr>
          <p:cNvPr id="5" name="Espace réservé du contenu 9">
            <a:extLst>
              <a:ext uri="{FF2B5EF4-FFF2-40B4-BE49-F238E27FC236}">
                <a16:creationId xmlns:a16="http://schemas.microsoft.com/office/drawing/2014/main" id="{79D04756-5F8C-839F-FF77-DA9D7816F3A4}"/>
              </a:ext>
            </a:extLst>
          </p:cNvPr>
          <p:cNvPicPr>
            <a:picLocks noGrp="1" noChangeAspect="1"/>
          </p:cNvPicPr>
          <p:nvPr>
            <p:ph idx="1"/>
          </p:nvPr>
        </p:nvPicPr>
        <p:blipFill>
          <a:blip r:embed="rId2"/>
          <a:stretch>
            <a:fillRect/>
          </a:stretch>
        </p:blipFill>
        <p:spPr>
          <a:xfrm>
            <a:off x="3365500" y="295323"/>
            <a:ext cx="4911641" cy="6426152"/>
          </a:xfrm>
          <a:prstGeom prst="rect">
            <a:avLst/>
          </a:prstGeom>
        </p:spPr>
      </p:pic>
    </p:spTree>
    <p:extLst>
      <p:ext uri="{BB962C8B-B14F-4D97-AF65-F5344CB8AC3E}">
        <p14:creationId xmlns:p14="http://schemas.microsoft.com/office/powerpoint/2010/main" val="3856439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E5A5D-A24E-FF8B-E2AC-F5E5188D7B5C}"/>
              </a:ext>
            </a:extLst>
          </p:cNvPr>
          <p:cNvSpPr>
            <a:spLocks noGrp="1"/>
          </p:cNvSpPr>
          <p:nvPr>
            <p:ph type="title"/>
          </p:nvPr>
        </p:nvSpPr>
        <p:spPr/>
        <p:txBody>
          <a:bodyPr>
            <a:normAutofit/>
          </a:bodyPr>
          <a:lstStyle/>
          <a:p>
            <a:r>
              <a:rPr lang="fr-CH" b="1" dirty="0"/>
              <a:t>Recherche</a:t>
            </a:r>
            <a:r>
              <a:rPr lang="fr-CH" sz="3600" b="1" dirty="0">
                <a:latin typeface="Arial" panose="020B0604020202020204" pitchFamily="34" charset="0"/>
                <a:cs typeface="Arial" panose="020B0604020202020204" pitchFamily="34" charset="0"/>
              </a:rPr>
              <a:t> </a:t>
            </a:r>
            <a:r>
              <a:rPr lang="fr-CH" b="1" dirty="0"/>
              <a:t>de places FP</a:t>
            </a:r>
          </a:p>
        </p:txBody>
      </p:sp>
      <p:sp>
        <p:nvSpPr>
          <p:cNvPr id="4" name="Espace réservé du numéro de diapositive 3">
            <a:extLst>
              <a:ext uri="{FF2B5EF4-FFF2-40B4-BE49-F238E27FC236}">
                <a16:creationId xmlns:a16="http://schemas.microsoft.com/office/drawing/2014/main" id="{85EC8FDE-33ED-D4E6-E29A-4D829E371DA9}"/>
              </a:ext>
            </a:extLst>
          </p:cNvPr>
          <p:cNvSpPr>
            <a:spLocks noGrp="1"/>
          </p:cNvSpPr>
          <p:nvPr>
            <p:ph type="sldNum" sz="quarter" idx="12"/>
          </p:nvPr>
        </p:nvSpPr>
        <p:spPr/>
        <p:txBody>
          <a:bodyPr/>
          <a:lstStyle/>
          <a:p>
            <a:fld id="{2D58C5D8-E204-46B7-AF54-D6347646618F}" type="slidenum">
              <a:rPr lang="fr-CH" smtClean="0"/>
              <a:t>29</a:t>
            </a:fld>
            <a:endParaRPr lang="fr-CH"/>
          </a:p>
        </p:txBody>
      </p:sp>
      <p:pic>
        <p:nvPicPr>
          <p:cNvPr id="6" name="Image 5" descr="Une image contenant texte, capture d’écran, nombre, Police&#10;&#10;Description générée automatiquement">
            <a:hlinkClick r:id="rId2"/>
            <a:extLst>
              <a:ext uri="{FF2B5EF4-FFF2-40B4-BE49-F238E27FC236}">
                <a16:creationId xmlns:a16="http://schemas.microsoft.com/office/drawing/2014/main" id="{B89E8723-7866-8C14-D49B-E6ADB5C99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366" y="1387475"/>
            <a:ext cx="4555979" cy="5334000"/>
          </a:xfrm>
          <a:prstGeom prst="rect">
            <a:avLst/>
          </a:prstGeom>
        </p:spPr>
      </p:pic>
    </p:spTree>
    <p:extLst>
      <p:ext uri="{BB962C8B-B14F-4D97-AF65-F5344CB8AC3E}">
        <p14:creationId xmlns:p14="http://schemas.microsoft.com/office/powerpoint/2010/main" val="347529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D488AA-1437-4DA6-BADC-2D395CA307A3}"/>
              </a:ext>
            </a:extLst>
          </p:cNvPr>
          <p:cNvSpPr>
            <a:spLocks noGrp="1"/>
          </p:cNvSpPr>
          <p:nvPr>
            <p:ph type="title"/>
          </p:nvPr>
        </p:nvSpPr>
        <p:spPr>
          <a:xfrm>
            <a:off x="2924756" y="0"/>
            <a:ext cx="8911687" cy="896577"/>
          </a:xfrm>
        </p:spPr>
        <p:txBody>
          <a:bodyPr/>
          <a:lstStyle/>
          <a:p>
            <a:r>
              <a:rPr lang="fr-CH" sz="4000" b="1" dirty="0">
                <a:solidFill>
                  <a:srgbClr val="0B3E75"/>
                </a:solidFill>
                <a:latin typeface="Arial" panose="020B0604020202020204" pitchFamily="34" charset="0"/>
                <a:cs typeface="Arial" panose="020B0604020202020204" pitchFamily="34" charset="0"/>
              </a:rPr>
              <a:t>Plan</a:t>
            </a:r>
            <a:r>
              <a:rPr lang="fr-CH" b="1" dirty="0"/>
              <a:t> </a:t>
            </a:r>
            <a:r>
              <a:rPr lang="fr-CH" sz="4000" b="1" dirty="0">
                <a:solidFill>
                  <a:srgbClr val="0B3E75"/>
                </a:solidFill>
                <a:latin typeface="Arial" panose="020B0604020202020204" pitchFamily="34" charset="0"/>
                <a:cs typeface="Arial" panose="020B0604020202020204" pitchFamily="34" charset="0"/>
              </a:rPr>
              <a:t>d’Etude Cadre (PEC20)</a:t>
            </a:r>
          </a:p>
        </p:txBody>
      </p:sp>
      <p:sp>
        <p:nvSpPr>
          <p:cNvPr id="4" name="Espace réservé du contenu 3">
            <a:extLst>
              <a:ext uri="{FF2B5EF4-FFF2-40B4-BE49-F238E27FC236}">
                <a16:creationId xmlns:a16="http://schemas.microsoft.com/office/drawing/2014/main" id="{B2EA4DC0-C023-4155-9810-40476A871F5D}"/>
              </a:ext>
            </a:extLst>
          </p:cNvPr>
          <p:cNvSpPr>
            <a:spLocks noGrp="1"/>
          </p:cNvSpPr>
          <p:nvPr>
            <p:ph idx="1"/>
          </p:nvPr>
        </p:nvSpPr>
        <p:spPr>
          <a:xfrm>
            <a:off x="1682885" y="896577"/>
            <a:ext cx="10262681" cy="5961423"/>
          </a:xfrm>
        </p:spPr>
        <p:txBody>
          <a:bodyPr>
            <a:normAutofit fontScale="70000" lnSpcReduction="20000"/>
          </a:bodyPr>
          <a:lstStyle/>
          <a:p>
            <a:pPr>
              <a:lnSpc>
                <a:spcPct val="107000"/>
              </a:lnSpc>
              <a:spcAft>
                <a:spcPts val="800"/>
              </a:spcAft>
            </a:pPr>
            <a:r>
              <a:rPr lang="fr-CH" sz="3200" b="1" dirty="0"/>
              <a:t>Alternance intégrative </a:t>
            </a:r>
            <a:r>
              <a:rPr lang="fr-CH" sz="2600" dirty="0">
                <a:latin typeface="Calibri" panose="020F0502020204030204" pitchFamily="34" charset="0"/>
                <a:ea typeface="Calibri" panose="020F0502020204030204" pitchFamily="34" charset="0"/>
                <a:cs typeface="Times New Roman" panose="02020603050405020304" pitchFamily="18" charset="0"/>
              </a:rPr>
              <a:t>qui</a:t>
            </a:r>
            <a:r>
              <a:rPr lang="fr-CH" sz="2600" dirty="0">
                <a:effectLst/>
                <a:latin typeface="Calibri" panose="020F0502020204030204" pitchFamily="34" charset="0"/>
                <a:ea typeface="Calibri" panose="020F0502020204030204" pitchFamily="34" charset="0"/>
                <a:cs typeface="Times New Roman" panose="02020603050405020304" pitchFamily="18" charset="0"/>
              </a:rPr>
              <a:t> associe : </a:t>
            </a:r>
          </a:p>
          <a:p>
            <a:pPr>
              <a:lnSpc>
                <a:spcPct val="107000"/>
              </a:lnSpc>
              <a:spcAft>
                <a:spcPts val="800"/>
              </a:spcAft>
            </a:pPr>
            <a:r>
              <a:rPr lang="fr-CH" sz="2600" dirty="0">
                <a:effectLst/>
                <a:latin typeface="Calibri" panose="020F0502020204030204" pitchFamily="34" charset="0"/>
                <a:ea typeface="Calibri" panose="020F0502020204030204" pitchFamily="34" charset="0"/>
                <a:cs typeface="Times New Roman" panose="02020603050405020304" pitchFamily="18" charset="0"/>
              </a:rPr>
              <a:t>des apports théoriques au travers de Modules théoriques dispensés en école</a:t>
            </a:r>
          </a:p>
          <a:p>
            <a:pPr>
              <a:lnSpc>
                <a:spcPct val="107000"/>
              </a:lnSpc>
              <a:spcAft>
                <a:spcPts val="800"/>
              </a:spcAft>
            </a:pPr>
            <a:r>
              <a:rPr lang="fr-CH" sz="2600" dirty="0">
                <a:effectLst/>
                <a:latin typeface="Calibri" panose="020F0502020204030204" pitchFamily="34" charset="0"/>
                <a:ea typeface="Calibri" panose="020F0502020204030204" pitchFamily="34" charset="0"/>
                <a:cs typeface="Times New Roman" panose="02020603050405020304" pitchFamily="18" charset="0"/>
              </a:rPr>
              <a:t>des apports issus de la pratique professionnelle  au travers de période de Formation </a:t>
            </a:r>
            <a:r>
              <a:rPr lang="fr-CH" sz="2600" dirty="0">
                <a:latin typeface="Calibri" panose="020F0502020204030204" pitchFamily="34" charset="0"/>
                <a:ea typeface="Calibri" panose="020F0502020204030204" pitchFamily="34" charset="0"/>
                <a:cs typeface="Times New Roman" panose="02020603050405020304" pitchFamily="18" charset="0"/>
              </a:rPr>
              <a:t>P</a:t>
            </a:r>
            <a:r>
              <a:rPr lang="fr-CH" sz="2600" dirty="0">
                <a:effectLst/>
                <a:latin typeface="Calibri" panose="020F0502020204030204" pitchFamily="34" charset="0"/>
                <a:ea typeface="Calibri" panose="020F0502020204030204" pitchFamily="34" charset="0"/>
                <a:cs typeface="Times New Roman" panose="02020603050405020304" pitchFamily="18" charset="0"/>
              </a:rPr>
              <a:t>ratique (FP) sur le terrain</a:t>
            </a:r>
          </a:p>
          <a:p>
            <a:pPr>
              <a:lnSpc>
                <a:spcPct val="107000"/>
              </a:lnSpc>
              <a:spcAft>
                <a:spcPts val="800"/>
              </a:spcAft>
            </a:pPr>
            <a:endParaRPr lang="fr-CH" sz="1100" b="1" dirty="0"/>
          </a:p>
          <a:p>
            <a:r>
              <a:rPr lang="fr-CH" sz="3200" b="1" dirty="0"/>
              <a:t>Approche programme </a:t>
            </a:r>
            <a:r>
              <a:rPr lang="fr-CH" sz="2600" dirty="0">
                <a:effectLst/>
                <a:latin typeface="Calibri" panose="020F0502020204030204" pitchFamily="34" charset="0"/>
                <a:ea typeface="Calibri" panose="020F0502020204030204" pitchFamily="34" charset="0"/>
                <a:cs typeface="Times New Roman" panose="02020603050405020304" pitchFamily="18" charset="0"/>
              </a:rPr>
              <a:t>qui favorise :</a:t>
            </a:r>
          </a:p>
          <a:p>
            <a:r>
              <a:rPr lang="fr-CH" sz="2600" dirty="0">
                <a:effectLst/>
                <a:latin typeface="Calibri" panose="020F0502020204030204" pitchFamily="34" charset="0"/>
                <a:ea typeface="Calibri" panose="020F0502020204030204" pitchFamily="34" charset="0"/>
                <a:cs typeface="Times New Roman" panose="02020603050405020304" pitchFamily="18" charset="0"/>
              </a:rPr>
              <a:t>L’acquisition </a:t>
            </a:r>
            <a:r>
              <a:rPr lang="fr-CH" sz="2600" b="1" dirty="0">
                <a:effectLst/>
                <a:latin typeface="Calibri" panose="020F0502020204030204" pitchFamily="34" charset="0"/>
                <a:ea typeface="Calibri" panose="020F0502020204030204" pitchFamily="34" charset="0"/>
                <a:cs typeface="Times New Roman" panose="02020603050405020304" pitchFamily="18" charset="0"/>
              </a:rPr>
              <a:t>progressive</a:t>
            </a:r>
            <a:r>
              <a:rPr lang="fr-CH" sz="2600" dirty="0">
                <a:effectLst/>
                <a:latin typeface="Calibri" panose="020F0502020204030204" pitchFamily="34" charset="0"/>
                <a:ea typeface="Calibri" panose="020F0502020204030204" pitchFamily="34" charset="0"/>
                <a:cs typeface="Times New Roman" panose="02020603050405020304" pitchFamily="18" charset="0"/>
              </a:rPr>
              <a:t> des 8 compétences avec </a:t>
            </a:r>
          </a:p>
          <a:p>
            <a:pPr lvl="1"/>
            <a:r>
              <a:rPr lang="fr-CH" sz="2600" dirty="0">
                <a:effectLst/>
                <a:latin typeface="Calibri" panose="020F0502020204030204" pitchFamily="34" charset="0"/>
                <a:ea typeface="Calibri" panose="020F0502020204030204" pitchFamily="34" charset="0"/>
                <a:cs typeface="Times New Roman" panose="02020603050405020304" pitchFamily="18" charset="0"/>
              </a:rPr>
              <a:t>des apports fondamentaux  et une 1</a:t>
            </a:r>
            <a:r>
              <a:rPr lang="fr-CH" sz="2600" baseline="30000" dirty="0">
                <a:effectLst/>
                <a:latin typeface="Calibri" panose="020F0502020204030204" pitchFamily="34" charset="0"/>
                <a:ea typeface="Calibri" panose="020F0502020204030204" pitchFamily="34" charset="0"/>
                <a:cs typeface="Times New Roman" panose="02020603050405020304" pitchFamily="18" charset="0"/>
              </a:rPr>
              <a:t>ère</a:t>
            </a:r>
            <a:r>
              <a:rPr lang="fr-CH" sz="2600" dirty="0">
                <a:effectLst/>
                <a:latin typeface="Calibri" panose="020F0502020204030204" pitchFamily="34" charset="0"/>
                <a:ea typeface="Calibri" panose="020F0502020204030204" pitchFamily="34" charset="0"/>
                <a:cs typeface="Times New Roman" panose="02020603050405020304" pitchFamily="18" charset="0"/>
              </a:rPr>
              <a:t>   FP </a:t>
            </a:r>
          </a:p>
          <a:p>
            <a:pPr lvl="1"/>
            <a:r>
              <a:rPr lang="fr-CH" sz="2600" dirty="0">
                <a:effectLst/>
                <a:latin typeface="Calibri" panose="020F0502020204030204" pitchFamily="34" charset="0"/>
                <a:ea typeface="Calibri" panose="020F0502020204030204" pitchFamily="34" charset="0"/>
                <a:cs typeface="Times New Roman" panose="02020603050405020304" pitchFamily="18" charset="0"/>
              </a:rPr>
              <a:t>et ensuite retravailler ces 8 compétences au travers de Modules d’approfondissement et de spécialisation,  et une 2</a:t>
            </a:r>
            <a:r>
              <a:rPr lang="fr-CH" sz="2600" baseline="30000" dirty="0">
                <a:effectLst/>
                <a:latin typeface="Calibri" panose="020F0502020204030204" pitchFamily="34" charset="0"/>
                <a:ea typeface="Calibri" panose="020F0502020204030204" pitchFamily="34" charset="0"/>
                <a:cs typeface="Times New Roman" panose="02020603050405020304" pitchFamily="18" charset="0"/>
              </a:rPr>
              <a:t>ème</a:t>
            </a:r>
            <a:r>
              <a:rPr lang="fr-CH" sz="2600" dirty="0">
                <a:effectLst/>
                <a:latin typeface="Calibri" panose="020F0502020204030204" pitchFamily="34" charset="0"/>
                <a:ea typeface="Calibri" panose="020F0502020204030204" pitchFamily="34" charset="0"/>
                <a:cs typeface="Times New Roman" panose="02020603050405020304" pitchFamily="18" charset="0"/>
              </a:rPr>
              <a:t> FP</a:t>
            </a:r>
          </a:p>
          <a:p>
            <a:pPr lvl="1"/>
            <a:endParaRPr lang="fr-CH" sz="2600" dirty="0">
              <a:effectLst/>
              <a:latin typeface="Calibri" panose="020F0502020204030204" pitchFamily="34" charset="0"/>
              <a:ea typeface="Calibri" panose="020F0502020204030204" pitchFamily="34" charset="0"/>
              <a:cs typeface="Times New Roman" panose="02020603050405020304" pitchFamily="18" charset="0"/>
            </a:endParaRPr>
          </a:p>
          <a:p>
            <a:r>
              <a:rPr lang="fr-CH" sz="3200" b="1" dirty="0"/>
              <a:t>Portfolio </a:t>
            </a:r>
            <a:r>
              <a:rPr lang="fr-CH" sz="2600" dirty="0">
                <a:latin typeface="Calibri" panose="020F0502020204030204" pitchFamily="34" charset="0"/>
                <a:ea typeface="Calibri" panose="020F0502020204030204" pitchFamily="34" charset="0"/>
                <a:cs typeface="Calibri" panose="020F0502020204030204" pitchFamily="34" charset="0"/>
              </a:rPr>
              <a:t>que les étudiant-e-s «alimentent» régulièrement et qui leur permet : </a:t>
            </a:r>
          </a:p>
          <a:p>
            <a:pPr lvl="1"/>
            <a:r>
              <a:rPr lang="fr-CH" sz="2400" dirty="0">
                <a:latin typeface="Calibri" panose="020F0502020204030204" pitchFamily="34" charset="0"/>
                <a:ea typeface="Calibri" panose="020F0502020204030204" pitchFamily="34" charset="0"/>
                <a:cs typeface="Calibri" panose="020F0502020204030204" pitchFamily="34" charset="0"/>
              </a:rPr>
              <a:t>d’articuler les différents apports</a:t>
            </a:r>
          </a:p>
          <a:p>
            <a:pPr lvl="1"/>
            <a:r>
              <a:rPr lang="fr-CH" sz="2400" dirty="0">
                <a:latin typeface="Calibri" panose="020F0502020204030204" pitchFamily="34" charset="0"/>
                <a:ea typeface="Calibri" panose="020F0502020204030204" pitchFamily="34" charset="0"/>
                <a:cs typeface="Calibri" panose="020F0502020204030204" pitchFamily="34" charset="0"/>
              </a:rPr>
              <a:t>de témoigner du développement des compétences et de la construction de l’identité professionnelle</a:t>
            </a:r>
          </a:p>
          <a:p>
            <a:pPr marL="0" indent="0">
              <a:buNone/>
            </a:pPr>
            <a:endParaRPr lang="fr-CH" sz="2400" dirty="0"/>
          </a:p>
          <a:p>
            <a:r>
              <a:rPr lang="fr-CH" sz="3200" b="1" dirty="0"/>
              <a:t>Modalités pédagogiques</a:t>
            </a:r>
          </a:p>
          <a:p>
            <a:pPr lvl="1"/>
            <a:r>
              <a:rPr lang="fr-CH" sz="2800" dirty="0">
                <a:latin typeface="Calibri" panose="020F0502020204030204" pitchFamily="34" charset="0"/>
                <a:ea typeface="Calibri" panose="020F0502020204030204" pitchFamily="34" charset="0"/>
                <a:cs typeface="Calibri" panose="020F0502020204030204" pitchFamily="34" charset="0"/>
              </a:rPr>
              <a:t>Modules théoriques</a:t>
            </a:r>
          </a:p>
          <a:p>
            <a:pPr lvl="1"/>
            <a:r>
              <a:rPr lang="fr-CH" sz="2800" b="1" dirty="0">
                <a:latin typeface="Calibri" panose="020F0502020204030204" pitchFamily="34" charset="0"/>
                <a:ea typeface="Calibri" panose="020F0502020204030204" pitchFamily="34" charset="0"/>
                <a:cs typeface="Calibri" panose="020F0502020204030204" pitchFamily="34" charset="0"/>
              </a:rPr>
              <a:t>Formation pratique</a:t>
            </a:r>
          </a:p>
        </p:txBody>
      </p:sp>
      <p:pic>
        <p:nvPicPr>
          <p:cNvPr id="3" name="Image 2" descr="Une image contenant texte, Police, capture d’écran, Graphique&#10;&#10;Description générée automatiquement">
            <a:hlinkClick r:id="rId2"/>
            <a:extLst>
              <a:ext uri="{FF2B5EF4-FFF2-40B4-BE49-F238E27FC236}">
                <a16:creationId xmlns:a16="http://schemas.microsoft.com/office/drawing/2014/main" id="{9A66A685-6CCD-765F-39E0-F52D00764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649" y="2292824"/>
            <a:ext cx="2440265" cy="1286223"/>
          </a:xfrm>
          <a:prstGeom prst="rect">
            <a:avLst/>
          </a:prstGeom>
        </p:spPr>
      </p:pic>
    </p:spTree>
    <p:extLst>
      <p:ext uri="{BB962C8B-B14F-4D97-AF65-F5344CB8AC3E}">
        <p14:creationId xmlns:p14="http://schemas.microsoft.com/office/powerpoint/2010/main" val="4122079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02AC0-A81E-A0B9-77C9-1846C47F3DBC}"/>
              </a:ext>
            </a:extLst>
          </p:cNvPr>
          <p:cNvSpPr>
            <a:spLocks noGrp="1"/>
          </p:cNvSpPr>
          <p:nvPr>
            <p:ph type="title"/>
          </p:nvPr>
        </p:nvSpPr>
        <p:spPr>
          <a:xfrm>
            <a:off x="838200" y="320675"/>
            <a:ext cx="11201400" cy="1325563"/>
          </a:xfrm>
        </p:spPr>
        <p:txBody>
          <a:bodyPr>
            <a:normAutofit fontScale="90000"/>
          </a:bodyPr>
          <a:lstStyle/>
          <a:p>
            <a:br>
              <a:rPr lang="fr-FR" sz="44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fr-FR" sz="44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br>
            <a:r>
              <a:rPr lang="fr-FR" sz="44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Etape 2 - Élaboration du dossier contrat pédagogique tripartite 2</a:t>
            </a:r>
            <a:r>
              <a:rPr lang="fr-FR" sz="4400" b="1" kern="0" baseline="3000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e</a:t>
            </a:r>
            <a:r>
              <a:rPr lang="fr-FR" sz="44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 partie (DCPT2)</a:t>
            </a:r>
            <a:br>
              <a:rPr lang="fr-CH" sz="44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fr-CH" dirty="0"/>
          </a:p>
        </p:txBody>
      </p:sp>
      <p:sp>
        <p:nvSpPr>
          <p:cNvPr id="3" name="Espace réservé du contenu 2">
            <a:extLst>
              <a:ext uri="{FF2B5EF4-FFF2-40B4-BE49-F238E27FC236}">
                <a16:creationId xmlns:a16="http://schemas.microsoft.com/office/drawing/2014/main" id="{45C3BC25-BBBB-11C4-16DD-0C5FC7DC1005}"/>
              </a:ext>
            </a:extLst>
          </p:cNvPr>
          <p:cNvSpPr>
            <a:spLocks noGrp="1"/>
          </p:cNvSpPr>
          <p:nvPr>
            <p:ph idx="1"/>
          </p:nvPr>
        </p:nvSpPr>
        <p:spPr/>
        <p:txBody>
          <a:bodyPr>
            <a:normAutofit/>
          </a:bodyPr>
          <a:lstStyle/>
          <a:p>
            <a:endParaRPr lang="fr-CH" dirty="0"/>
          </a:p>
          <a:p>
            <a:r>
              <a:rPr lang="fr-CH" dirty="0"/>
              <a:t>Présentation du contexte </a:t>
            </a:r>
          </a:p>
          <a:p>
            <a:r>
              <a:rPr lang="fr-CH" dirty="0"/>
              <a:t>Les demandes réciproques </a:t>
            </a:r>
          </a:p>
          <a:p>
            <a:r>
              <a:rPr lang="fr-CH" dirty="0"/>
              <a:t>Elaboration de situations professionnalisantes et des activités</a:t>
            </a:r>
          </a:p>
          <a:p>
            <a:r>
              <a:rPr lang="fr-CH" dirty="0"/>
              <a:t>Développement des compétences</a:t>
            </a:r>
          </a:p>
          <a:p>
            <a:r>
              <a:rPr lang="fr-CH" dirty="0"/>
              <a:t>Les ressources (expérientielles, institutionnelles, théoriques)</a:t>
            </a:r>
          </a:p>
          <a:p>
            <a:r>
              <a:rPr lang="fr-CH" dirty="0"/>
              <a:t>Les critères d’évaluation</a:t>
            </a:r>
          </a:p>
          <a:p>
            <a:pPr marL="0" indent="0">
              <a:buNone/>
            </a:pPr>
            <a:endParaRPr lang="fr-CH" dirty="0"/>
          </a:p>
        </p:txBody>
      </p:sp>
      <p:sp>
        <p:nvSpPr>
          <p:cNvPr id="4" name="Espace réservé du numéro de diapositive 3">
            <a:extLst>
              <a:ext uri="{FF2B5EF4-FFF2-40B4-BE49-F238E27FC236}">
                <a16:creationId xmlns:a16="http://schemas.microsoft.com/office/drawing/2014/main" id="{93AFB158-09C5-9E4D-0585-D0A74FC38B48}"/>
              </a:ext>
            </a:extLst>
          </p:cNvPr>
          <p:cNvSpPr>
            <a:spLocks noGrp="1"/>
          </p:cNvSpPr>
          <p:nvPr>
            <p:ph type="sldNum" sz="quarter" idx="12"/>
          </p:nvPr>
        </p:nvSpPr>
        <p:spPr/>
        <p:txBody>
          <a:bodyPr/>
          <a:lstStyle/>
          <a:p>
            <a:fld id="{2D58C5D8-E204-46B7-AF54-D6347646618F}" type="slidenum">
              <a:rPr lang="fr-CH" smtClean="0"/>
              <a:t>30</a:t>
            </a:fld>
            <a:endParaRPr lang="fr-CH"/>
          </a:p>
        </p:txBody>
      </p:sp>
    </p:spTree>
    <p:extLst>
      <p:ext uri="{BB962C8B-B14F-4D97-AF65-F5344CB8AC3E}">
        <p14:creationId xmlns:p14="http://schemas.microsoft.com/office/powerpoint/2010/main" val="998937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396A18-C2C1-46E7-BF50-CB2204C4ECC5}"/>
              </a:ext>
            </a:extLst>
          </p:cNvPr>
          <p:cNvSpPr>
            <a:spLocks noGrp="1"/>
          </p:cNvSpPr>
          <p:nvPr>
            <p:ph type="title"/>
          </p:nvPr>
        </p:nvSpPr>
        <p:spPr>
          <a:xfrm>
            <a:off x="838200" y="365125"/>
            <a:ext cx="10515600" cy="1325563"/>
          </a:xfrm>
        </p:spPr>
        <p:txBody>
          <a:bodyPr anchor="ctr">
            <a:normAutofit/>
          </a:bodyPr>
          <a:lstStyle/>
          <a:p>
            <a:pPr marL="0" indent="0">
              <a:buNone/>
            </a:pPr>
            <a:endParaRPr lang="fr-CH"/>
          </a:p>
          <a:p>
            <a:pPr marL="0" indent="0">
              <a:buNone/>
            </a:pPr>
            <a:endParaRPr lang="fr-CH"/>
          </a:p>
          <a:p>
            <a:pPr marL="0" indent="0">
              <a:buNone/>
            </a:pPr>
            <a:endParaRPr lang="fr-CH"/>
          </a:p>
          <a:p>
            <a:pPr marL="0" indent="0">
              <a:buNone/>
            </a:pPr>
            <a:endParaRPr lang="fr-CH" dirty="0"/>
          </a:p>
        </p:txBody>
      </p:sp>
      <p:pic>
        <p:nvPicPr>
          <p:cNvPr id="4" name="Image 3" descr="Une image contenant texte, capture d’écran, Police, ligne&#10;&#10;Le contenu généré par l’IA peut être incorrect.">
            <a:extLst>
              <a:ext uri="{FF2B5EF4-FFF2-40B4-BE49-F238E27FC236}">
                <a16:creationId xmlns:a16="http://schemas.microsoft.com/office/drawing/2014/main" id="{D73C2A4A-6C45-B0E7-4F80-7F19C1306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985103"/>
            <a:ext cx="10515600" cy="2076831"/>
          </a:xfrm>
          <a:prstGeom prst="rect">
            <a:avLst/>
          </a:prstGeom>
          <a:noFill/>
        </p:spPr>
      </p:pic>
      <p:sp>
        <p:nvSpPr>
          <p:cNvPr id="9" name="Slide Number Placeholder 3">
            <a:extLst>
              <a:ext uri="{FF2B5EF4-FFF2-40B4-BE49-F238E27FC236}">
                <a16:creationId xmlns:a16="http://schemas.microsoft.com/office/drawing/2014/main" id="{E6A6ADCE-772A-9C31-6F26-02FF45AA628A}"/>
              </a:ext>
            </a:extLst>
          </p:cNvPr>
          <p:cNvSpPr>
            <a:spLocks noGrp="1"/>
          </p:cNvSpPr>
          <p:nvPr>
            <p:ph type="sldNum" sz="quarter" idx="12"/>
          </p:nvPr>
        </p:nvSpPr>
        <p:spPr>
          <a:xfrm>
            <a:off x="8610600" y="6356350"/>
            <a:ext cx="2743200" cy="365125"/>
          </a:xfrm>
        </p:spPr>
        <p:txBody>
          <a:bodyPr/>
          <a:lstStyle/>
          <a:p>
            <a:pPr>
              <a:spcAft>
                <a:spcPts val="600"/>
              </a:spcAft>
            </a:pPr>
            <a:fld id="{2D58C5D8-E204-46B7-AF54-D6347646618F}" type="slidenum">
              <a:rPr lang="fr-CH" smtClean="0"/>
              <a:pPr>
                <a:spcAft>
                  <a:spcPts val="600"/>
                </a:spcAft>
              </a:pPr>
              <a:t>31</a:t>
            </a:fld>
            <a:endParaRPr lang="fr-CH"/>
          </a:p>
        </p:txBody>
      </p:sp>
    </p:spTree>
    <p:extLst>
      <p:ext uri="{BB962C8B-B14F-4D97-AF65-F5344CB8AC3E}">
        <p14:creationId xmlns:p14="http://schemas.microsoft.com/office/powerpoint/2010/main" val="1639183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7BB06-CC25-BB2F-D2D1-B961928A4E77}"/>
              </a:ext>
            </a:extLst>
          </p:cNvPr>
          <p:cNvSpPr>
            <a:spLocks noGrp="1"/>
          </p:cNvSpPr>
          <p:nvPr>
            <p:ph type="title"/>
          </p:nvPr>
        </p:nvSpPr>
        <p:spPr>
          <a:xfrm>
            <a:off x="838199" y="136525"/>
            <a:ext cx="10515600" cy="1325563"/>
          </a:xfrm>
        </p:spPr>
        <p:txBody>
          <a:bodyPr>
            <a:normAutofit/>
          </a:bodyPr>
          <a:lstStyle/>
          <a:p>
            <a:br>
              <a:rPr lang="fr-CH" sz="3600" b="1" dirty="0">
                <a:latin typeface="Arial" panose="020B0604020202020204" pitchFamily="34" charset="0"/>
                <a:cs typeface="Arial" panose="020B0604020202020204" pitchFamily="34" charset="0"/>
              </a:rPr>
            </a:br>
            <a:r>
              <a:rPr lang="fr-CH" b="1" dirty="0"/>
              <a:t>DCPT2</a:t>
            </a:r>
          </a:p>
        </p:txBody>
      </p:sp>
      <p:sp>
        <p:nvSpPr>
          <p:cNvPr id="4" name="Espace réservé du numéro de diapositive 3">
            <a:extLst>
              <a:ext uri="{FF2B5EF4-FFF2-40B4-BE49-F238E27FC236}">
                <a16:creationId xmlns:a16="http://schemas.microsoft.com/office/drawing/2014/main" id="{E7B526DC-9617-0A65-48D5-1A807FE75375}"/>
              </a:ext>
            </a:extLst>
          </p:cNvPr>
          <p:cNvSpPr>
            <a:spLocks noGrp="1"/>
          </p:cNvSpPr>
          <p:nvPr>
            <p:ph type="sldNum" sz="quarter" idx="12"/>
          </p:nvPr>
        </p:nvSpPr>
        <p:spPr/>
        <p:txBody>
          <a:bodyPr/>
          <a:lstStyle/>
          <a:p>
            <a:fld id="{2D58C5D8-E204-46B7-AF54-D6347646618F}" type="slidenum">
              <a:rPr lang="fr-CH" smtClean="0"/>
              <a:t>32</a:t>
            </a:fld>
            <a:endParaRPr lang="fr-CH"/>
          </a:p>
        </p:txBody>
      </p:sp>
      <p:pic>
        <p:nvPicPr>
          <p:cNvPr id="6" name="Espace réservé du contenu 5">
            <a:hlinkClick r:id="rId3"/>
            <a:extLst>
              <a:ext uri="{FF2B5EF4-FFF2-40B4-BE49-F238E27FC236}">
                <a16:creationId xmlns:a16="http://schemas.microsoft.com/office/drawing/2014/main" id="{852F717B-2E45-C0C4-B954-701A1C6429ED}"/>
              </a:ext>
            </a:extLst>
          </p:cNvPr>
          <p:cNvPicPr>
            <a:picLocks noGrp="1" noChangeAspect="1"/>
          </p:cNvPicPr>
          <p:nvPr>
            <p:ph idx="1"/>
          </p:nvPr>
        </p:nvPicPr>
        <p:blipFill>
          <a:blip r:embed="rId4"/>
          <a:stretch>
            <a:fillRect/>
          </a:stretch>
        </p:blipFill>
        <p:spPr>
          <a:xfrm>
            <a:off x="838199" y="1462088"/>
            <a:ext cx="8916905" cy="5024912"/>
          </a:xfrm>
          <a:prstGeom prst="rect">
            <a:avLst/>
          </a:prstGeom>
        </p:spPr>
      </p:pic>
    </p:spTree>
    <p:extLst>
      <p:ext uri="{BB962C8B-B14F-4D97-AF65-F5344CB8AC3E}">
        <p14:creationId xmlns:p14="http://schemas.microsoft.com/office/powerpoint/2010/main" val="1247489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396A18-C2C1-46E7-BF50-CB2204C4ECC5}"/>
              </a:ext>
            </a:extLst>
          </p:cNvPr>
          <p:cNvSpPr>
            <a:spLocks noGrp="1"/>
          </p:cNvSpPr>
          <p:nvPr>
            <p:ph idx="1"/>
          </p:nvPr>
        </p:nvSpPr>
        <p:spPr>
          <a:xfrm>
            <a:off x="1179095" y="2133600"/>
            <a:ext cx="10419347" cy="3777622"/>
          </a:xfrm>
        </p:spPr>
        <p:txBody>
          <a:bodyPr>
            <a:normAutofit/>
          </a:bodyPr>
          <a:lstStyle/>
          <a:p>
            <a:r>
              <a:rPr lang="fr-FR" sz="3200" dirty="0"/>
              <a:t>Rédaction du DCPT2 </a:t>
            </a:r>
          </a:p>
          <a:p>
            <a:r>
              <a:rPr lang="fr-FR" sz="3200" dirty="0"/>
              <a:t>Rencontre de 90 min par teams entre (PF-ETU RFP) afin de discuter du contrat</a:t>
            </a:r>
          </a:p>
          <a:p>
            <a:r>
              <a:rPr lang="fr-FR" sz="3200" dirty="0"/>
              <a:t>Signature des 3 parties</a:t>
            </a:r>
            <a:endParaRPr lang="fr-CH" sz="3200" dirty="0"/>
          </a:p>
          <a:p>
            <a:pPr marL="0" indent="0" algn="just">
              <a:buNone/>
            </a:pPr>
            <a:endParaRPr lang="fr-CH" dirty="0"/>
          </a:p>
        </p:txBody>
      </p:sp>
      <p:sp>
        <p:nvSpPr>
          <p:cNvPr id="6" name="Espace réservé du pied de page 5">
            <a:extLst>
              <a:ext uri="{FF2B5EF4-FFF2-40B4-BE49-F238E27FC236}">
                <a16:creationId xmlns:a16="http://schemas.microsoft.com/office/drawing/2014/main" id="{4A555E94-1A47-4EE4-9F43-EC8CB9064D2E}"/>
              </a:ext>
            </a:extLst>
          </p:cNvPr>
          <p:cNvSpPr>
            <a:spLocks noGrp="1"/>
          </p:cNvSpPr>
          <p:nvPr>
            <p:ph type="ftr" sz="quarter" idx="11"/>
          </p:nvPr>
        </p:nvSpPr>
        <p:spPr/>
        <p:txBody>
          <a:bodyPr/>
          <a:lstStyle/>
          <a:p>
            <a:r>
              <a:rPr lang="fr-CH"/>
              <a:t>Module FP1</a:t>
            </a:r>
          </a:p>
        </p:txBody>
      </p:sp>
    </p:spTree>
    <p:extLst>
      <p:ext uri="{BB962C8B-B14F-4D97-AF65-F5344CB8AC3E}">
        <p14:creationId xmlns:p14="http://schemas.microsoft.com/office/powerpoint/2010/main" val="1442066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27C98-3173-4139-47FD-4B17AEC3C675}"/>
              </a:ext>
            </a:extLst>
          </p:cNvPr>
          <p:cNvSpPr>
            <a:spLocks noGrp="1"/>
          </p:cNvSpPr>
          <p:nvPr>
            <p:ph type="title"/>
          </p:nvPr>
        </p:nvSpPr>
        <p:spPr/>
        <p:txBody>
          <a:bodyPr>
            <a:normAutofit fontScale="90000"/>
          </a:bodyPr>
          <a:lstStyle/>
          <a:p>
            <a:br>
              <a:rPr lang="fr-FR" sz="44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br>
            <a:r>
              <a:rPr lang="fr-FR" sz="44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Etape 3 - Mise en œuvre du programme d’apprentissage</a:t>
            </a:r>
            <a:br>
              <a:rPr lang="fr-CH" sz="4400" b="1"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fr-CH" dirty="0"/>
          </a:p>
        </p:txBody>
      </p:sp>
      <p:sp>
        <p:nvSpPr>
          <p:cNvPr id="3" name="Espace réservé du contenu 2">
            <a:extLst>
              <a:ext uri="{FF2B5EF4-FFF2-40B4-BE49-F238E27FC236}">
                <a16:creationId xmlns:a16="http://schemas.microsoft.com/office/drawing/2014/main" id="{5621587E-0FB0-BF10-CC79-BD03922DF5DC}"/>
              </a:ext>
            </a:extLst>
          </p:cNvPr>
          <p:cNvSpPr>
            <a:spLocks noGrp="1"/>
          </p:cNvSpPr>
          <p:nvPr>
            <p:ph idx="1"/>
          </p:nvPr>
        </p:nvSpPr>
        <p:spPr>
          <a:xfrm>
            <a:off x="838200" y="1586429"/>
            <a:ext cx="10515600" cy="4621531"/>
          </a:xfrm>
        </p:spPr>
        <p:txBody>
          <a:bodyPr>
            <a:normAutofit/>
          </a:bodyPr>
          <a:lstStyle/>
          <a:p>
            <a:pPr marL="0" indent="0" algn="just">
              <a:buNone/>
            </a:pPr>
            <a:r>
              <a:rPr lang="fr-CH" u="sng" dirty="0"/>
              <a:t>Partie Terrain </a:t>
            </a:r>
            <a:r>
              <a:rPr lang="fr-CH" dirty="0"/>
              <a:t>: L’étudiant-e travaille le programme d’apprentissage convenu de manière tripartite dans le DCPT 2, afin de développer les compétences attendues, par l’exercice de la pratique professionnelle.</a:t>
            </a:r>
          </a:p>
          <a:p>
            <a:pPr marL="0" indent="0">
              <a:buNone/>
            </a:pPr>
            <a:endParaRPr lang="fr-CH" dirty="0"/>
          </a:p>
          <a:p>
            <a:pPr marL="0" indent="0">
              <a:buNone/>
            </a:pPr>
            <a:endParaRPr lang="fr-CH" dirty="0"/>
          </a:p>
          <a:p>
            <a:pPr marL="0" indent="0">
              <a:buNone/>
            </a:pPr>
            <a:endParaRPr lang="fr-CH" dirty="0"/>
          </a:p>
          <a:p>
            <a:pPr marL="0" indent="0">
              <a:buNone/>
            </a:pPr>
            <a:endParaRPr lang="fr-CH" dirty="0"/>
          </a:p>
        </p:txBody>
      </p:sp>
      <p:sp>
        <p:nvSpPr>
          <p:cNvPr id="4" name="Espace réservé du numéro de diapositive 3">
            <a:extLst>
              <a:ext uri="{FF2B5EF4-FFF2-40B4-BE49-F238E27FC236}">
                <a16:creationId xmlns:a16="http://schemas.microsoft.com/office/drawing/2014/main" id="{7B94C30C-F524-4D27-EFEB-313E4BC0EAB8}"/>
              </a:ext>
            </a:extLst>
          </p:cNvPr>
          <p:cNvSpPr>
            <a:spLocks noGrp="1"/>
          </p:cNvSpPr>
          <p:nvPr>
            <p:ph type="sldNum" sz="quarter" idx="12"/>
          </p:nvPr>
        </p:nvSpPr>
        <p:spPr/>
        <p:txBody>
          <a:bodyPr/>
          <a:lstStyle/>
          <a:p>
            <a:fld id="{2D58C5D8-E204-46B7-AF54-D6347646618F}" type="slidenum">
              <a:rPr lang="fr-CH" smtClean="0"/>
              <a:t>34</a:t>
            </a:fld>
            <a:endParaRPr lang="fr-CH"/>
          </a:p>
        </p:txBody>
      </p:sp>
      <p:sp>
        <p:nvSpPr>
          <p:cNvPr id="7" name="ZoneTexte 6">
            <a:extLst>
              <a:ext uri="{FF2B5EF4-FFF2-40B4-BE49-F238E27FC236}">
                <a16:creationId xmlns:a16="http://schemas.microsoft.com/office/drawing/2014/main" id="{003ADE64-DBAB-53A8-9E67-213242CA6822}"/>
              </a:ext>
            </a:extLst>
          </p:cNvPr>
          <p:cNvSpPr txBox="1"/>
          <p:nvPr/>
        </p:nvSpPr>
        <p:spPr>
          <a:xfrm>
            <a:off x="733082" y="3429000"/>
            <a:ext cx="3762718" cy="2677656"/>
          </a:xfrm>
          <a:prstGeom prst="rect">
            <a:avLst/>
          </a:prstGeom>
          <a:noFill/>
        </p:spPr>
        <p:txBody>
          <a:bodyPr wrap="square" rtlCol="0">
            <a:spAutoFit/>
          </a:bodyPr>
          <a:lstStyle/>
          <a:p>
            <a:pPr algn="just"/>
            <a:r>
              <a:rPr lang="fr-CH" sz="2800" dirty="0"/>
              <a:t>L’étudiant-e participe à un dispositif d’analyse de pratiques professionnelles dans le cadre de </a:t>
            </a:r>
            <a:r>
              <a:rPr lang="fr-CH" sz="2800" u="sng" dirty="0"/>
              <a:t>la partie intégration</a:t>
            </a:r>
            <a:r>
              <a:rPr lang="fr-CH" sz="2800" dirty="0"/>
              <a:t>.</a:t>
            </a:r>
          </a:p>
        </p:txBody>
      </p:sp>
      <p:pic>
        <p:nvPicPr>
          <p:cNvPr id="8" name="Image 7" descr="Une image contenant texte, capture d’écran, Police, nombre&#10;&#10;Le contenu généré par l’IA peut être incorrect.">
            <a:extLst>
              <a:ext uri="{FF2B5EF4-FFF2-40B4-BE49-F238E27FC236}">
                <a16:creationId xmlns:a16="http://schemas.microsoft.com/office/drawing/2014/main" id="{32162F66-083F-7452-CA36-55E315804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2" y="3076938"/>
            <a:ext cx="5943600" cy="3644537"/>
          </a:xfrm>
          <a:prstGeom prst="rect">
            <a:avLst/>
          </a:prstGeom>
        </p:spPr>
      </p:pic>
    </p:spTree>
    <p:extLst>
      <p:ext uri="{BB962C8B-B14F-4D97-AF65-F5344CB8AC3E}">
        <p14:creationId xmlns:p14="http://schemas.microsoft.com/office/powerpoint/2010/main" val="2350885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texte, capture d’écran, Police, nombre&#10;&#10;Le contenu généré par l’IA peut être incorrect.">
            <a:extLst>
              <a:ext uri="{FF2B5EF4-FFF2-40B4-BE49-F238E27FC236}">
                <a16:creationId xmlns:a16="http://schemas.microsoft.com/office/drawing/2014/main" id="{128C79D3-42AB-364C-1E53-EDB49F8772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50" y="1828118"/>
            <a:ext cx="11950700" cy="3674840"/>
          </a:xfrm>
          <a:noFill/>
        </p:spPr>
      </p:pic>
    </p:spTree>
    <p:extLst>
      <p:ext uri="{BB962C8B-B14F-4D97-AF65-F5344CB8AC3E}">
        <p14:creationId xmlns:p14="http://schemas.microsoft.com/office/powerpoint/2010/main" val="3548865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E9DC2-C542-667F-7557-E38FBCF8EBC3}"/>
              </a:ext>
            </a:extLst>
          </p:cNvPr>
          <p:cNvSpPr>
            <a:spLocks noGrp="1"/>
          </p:cNvSpPr>
          <p:nvPr>
            <p:ph type="title"/>
          </p:nvPr>
        </p:nvSpPr>
        <p:spPr/>
        <p:txBody>
          <a:bodyPr>
            <a:normAutofit fontScale="90000"/>
          </a:bodyPr>
          <a:lstStyle/>
          <a:p>
            <a:br>
              <a:rPr lang="fr-FR" sz="4400" b="1" kern="0" dirty="0">
                <a:solidFill>
                  <a:srgbClr val="0070C0"/>
                </a:solidFill>
                <a:latin typeface="Calibri Light" panose="020F0302020204030204" pitchFamily="34" charset="0"/>
                <a:cs typeface="Times New Roman" panose="02020603050405020304" pitchFamily="18" charset="0"/>
              </a:rPr>
            </a:br>
            <a:r>
              <a:rPr lang="fr-FR" sz="4400" b="1" kern="0" dirty="0">
                <a:solidFill>
                  <a:srgbClr val="0070C0"/>
                </a:solidFill>
                <a:latin typeface="Calibri Light" panose="020F0302020204030204" pitchFamily="34" charset="0"/>
                <a:cs typeface="Times New Roman" panose="02020603050405020304" pitchFamily="18" charset="0"/>
              </a:rPr>
              <a:t>Etape 4 - Bilan et évaluation sommative</a:t>
            </a:r>
            <a:br>
              <a:rPr lang="fr-CH" sz="4400" b="1" kern="0" dirty="0">
                <a:solidFill>
                  <a:srgbClr val="0070C0"/>
                </a:solidFill>
                <a:latin typeface="Calibri Light" panose="020F0302020204030204" pitchFamily="34" charset="0"/>
                <a:cs typeface="Times New Roman" panose="02020603050405020304" pitchFamily="18" charset="0"/>
              </a:rPr>
            </a:br>
            <a:endParaRPr lang="fr-CH" dirty="0"/>
          </a:p>
        </p:txBody>
      </p:sp>
      <p:sp>
        <p:nvSpPr>
          <p:cNvPr id="3" name="Espace réservé du contenu 2">
            <a:extLst>
              <a:ext uri="{FF2B5EF4-FFF2-40B4-BE49-F238E27FC236}">
                <a16:creationId xmlns:a16="http://schemas.microsoft.com/office/drawing/2014/main" id="{E38506DA-B1C6-4945-F70A-1D168BE04230}"/>
              </a:ext>
            </a:extLst>
          </p:cNvPr>
          <p:cNvSpPr>
            <a:spLocks noGrp="1"/>
          </p:cNvSpPr>
          <p:nvPr>
            <p:ph idx="1"/>
          </p:nvPr>
        </p:nvSpPr>
        <p:spPr>
          <a:xfrm>
            <a:off x="838200" y="1469204"/>
            <a:ext cx="10515600" cy="4707759"/>
          </a:xfrm>
        </p:spPr>
        <p:txBody>
          <a:bodyPr/>
          <a:lstStyle/>
          <a:p>
            <a:r>
              <a:rPr lang="fr-CH" dirty="0"/>
              <a:t>Table ronde évaluative</a:t>
            </a:r>
          </a:p>
          <a:p>
            <a:r>
              <a:rPr lang="fr-CH" dirty="0"/>
              <a:t>Rapport écrit de l’étudiant-e </a:t>
            </a:r>
          </a:p>
          <a:p>
            <a:r>
              <a:rPr lang="fr-CH" dirty="0"/>
              <a:t>Rapport écrit de la-du PF</a:t>
            </a:r>
          </a:p>
          <a:p>
            <a:r>
              <a:rPr lang="fr-CH" dirty="0"/>
              <a:t>Bilan d’évaluation conjointe </a:t>
            </a:r>
          </a:p>
          <a:p>
            <a:r>
              <a:rPr lang="fr-CH" dirty="0"/>
              <a:t>DCPT3</a:t>
            </a:r>
          </a:p>
          <a:p>
            <a:pPr marL="0" indent="0">
              <a:buNone/>
            </a:pPr>
            <a:endParaRPr lang="fr-CH" dirty="0">
              <a:highlight>
                <a:srgbClr val="FFFF00"/>
              </a:highlight>
            </a:endParaRPr>
          </a:p>
        </p:txBody>
      </p:sp>
      <p:sp>
        <p:nvSpPr>
          <p:cNvPr id="4" name="Espace réservé du numéro de diapositive 3">
            <a:extLst>
              <a:ext uri="{FF2B5EF4-FFF2-40B4-BE49-F238E27FC236}">
                <a16:creationId xmlns:a16="http://schemas.microsoft.com/office/drawing/2014/main" id="{19320F0E-DDA3-2E06-A8B8-EA4A89A9C07A}"/>
              </a:ext>
            </a:extLst>
          </p:cNvPr>
          <p:cNvSpPr>
            <a:spLocks noGrp="1"/>
          </p:cNvSpPr>
          <p:nvPr>
            <p:ph type="sldNum" sz="quarter" idx="12"/>
          </p:nvPr>
        </p:nvSpPr>
        <p:spPr/>
        <p:txBody>
          <a:bodyPr/>
          <a:lstStyle/>
          <a:p>
            <a:fld id="{2D58C5D8-E204-46B7-AF54-D6347646618F}" type="slidenum">
              <a:rPr lang="fr-CH" smtClean="0"/>
              <a:t>36</a:t>
            </a:fld>
            <a:endParaRPr lang="fr-CH"/>
          </a:p>
        </p:txBody>
      </p:sp>
    </p:spTree>
    <p:extLst>
      <p:ext uri="{BB962C8B-B14F-4D97-AF65-F5344CB8AC3E}">
        <p14:creationId xmlns:p14="http://schemas.microsoft.com/office/powerpoint/2010/main" val="4170385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texte, capture d’écran, nombre, Police&#10;&#10;Le contenu généré par l’IA peut être incorrect.">
            <a:extLst>
              <a:ext uri="{FF2B5EF4-FFF2-40B4-BE49-F238E27FC236}">
                <a16:creationId xmlns:a16="http://schemas.microsoft.com/office/drawing/2014/main" id="{C9985CE3-CED1-BF37-A4A9-9144EA9B3E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50" y="1708611"/>
            <a:ext cx="11950700" cy="3913854"/>
          </a:xfrm>
          <a:noFill/>
        </p:spPr>
      </p:pic>
    </p:spTree>
    <p:extLst>
      <p:ext uri="{BB962C8B-B14F-4D97-AF65-F5344CB8AC3E}">
        <p14:creationId xmlns:p14="http://schemas.microsoft.com/office/powerpoint/2010/main" val="1336339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EB0754-F42F-45E5-8ED2-DA8D429E193F}"/>
              </a:ext>
            </a:extLst>
          </p:cNvPr>
          <p:cNvSpPr>
            <a:spLocks noGrp="1"/>
          </p:cNvSpPr>
          <p:nvPr>
            <p:ph type="title"/>
          </p:nvPr>
        </p:nvSpPr>
        <p:spPr/>
        <p:txBody>
          <a:bodyPr>
            <a:normAutofit/>
          </a:bodyPr>
          <a:lstStyle/>
          <a:p>
            <a:r>
              <a:rPr lang="fr-CH" b="1" kern="0" dirty="0">
                <a:solidFill>
                  <a:srgbClr val="0070C0"/>
                </a:solidFill>
                <a:latin typeface="Calibri Light" panose="020F0302020204030204" pitchFamily="34" charset="0"/>
                <a:cs typeface="Times New Roman" panose="02020603050405020304" pitchFamily="18" charset="0"/>
              </a:rPr>
              <a:t>Questions</a:t>
            </a:r>
            <a:r>
              <a:rPr lang="fr-CH" sz="4000" b="1" dirty="0">
                <a:solidFill>
                  <a:srgbClr val="0B3E75"/>
                </a:solidFill>
                <a:latin typeface="Arial" panose="020B0604020202020204" pitchFamily="34" charset="0"/>
                <a:cs typeface="Arial" panose="020B0604020202020204" pitchFamily="34" charset="0"/>
              </a:rPr>
              <a:t> </a:t>
            </a:r>
            <a:r>
              <a:rPr lang="fr-CH" b="1" kern="0" dirty="0">
                <a:solidFill>
                  <a:srgbClr val="0070C0"/>
                </a:solidFill>
                <a:latin typeface="Calibri Light" panose="020F0302020204030204" pitchFamily="34" charset="0"/>
                <a:cs typeface="Times New Roman" panose="02020603050405020304" pitchFamily="18" charset="0"/>
              </a:rPr>
              <a:t>?</a:t>
            </a:r>
            <a:br>
              <a:rPr lang="fr-CH" sz="3600" dirty="0">
                <a:solidFill>
                  <a:srgbClr val="981211"/>
                </a:solidFill>
                <a:latin typeface="Arial" panose="020B0604020202020204" pitchFamily="34" charset="0"/>
                <a:cs typeface="Arial" panose="020B0604020202020204" pitchFamily="34" charset="0"/>
              </a:rPr>
            </a:br>
            <a:endParaRPr lang="fr-CH" dirty="0"/>
          </a:p>
        </p:txBody>
      </p:sp>
      <p:sp>
        <p:nvSpPr>
          <p:cNvPr id="3" name="Espace réservé du contenu 2">
            <a:extLst>
              <a:ext uri="{FF2B5EF4-FFF2-40B4-BE49-F238E27FC236}">
                <a16:creationId xmlns:a16="http://schemas.microsoft.com/office/drawing/2014/main" id="{BA683E55-9D1F-4DFF-AC66-26EBACF956E1}"/>
              </a:ext>
            </a:extLst>
          </p:cNvPr>
          <p:cNvSpPr>
            <a:spLocks noGrp="1"/>
          </p:cNvSpPr>
          <p:nvPr>
            <p:ph idx="1"/>
          </p:nvPr>
        </p:nvSpPr>
        <p:spPr/>
        <p:txBody>
          <a:bodyPr/>
          <a:lstStyle/>
          <a:p>
            <a:pPr marL="0" indent="0">
              <a:buNone/>
            </a:pPr>
            <a:endParaRPr lang="fr-CH" dirty="0"/>
          </a:p>
        </p:txBody>
      </p:sp>
      <p:sp>
        <p:nvSpPr>
          <p:cNvPr id="4" name="Espace réservé du numéro de diapositive 3">
            <a:extLst>
              <a:ext uri="{FF2B5EF4-FFF2-40B4-BE49-F238E27FC236}">
                <a16:creationId xmlns:a16="http://schemas.microsoft.com/office/drawing/2014/main" id="{2E6A290A-EAAE-4E3F-AB8E-DE361F56E783}"/>
              </a:ext>
            </a:extLst>
          </p:cNvPr>
          <p:cNvSpPr>
            <a:spLocks noGrp="1"/>
          </p:cNvSpPr>
          <p:nvPr>
            <p:ph type="sldNum" sz="quarter" idx="12"/>
          </p:nvPr>
        </p:nvSpPr>
        <p:spPr/>
        <p:txBody>
          <a:bodyPr/>
          <a:lstStyle/>
          <a:p>
            <a:fld id="{2D58C5D8-E204-46B7-AF54-D6347646618F}" type="slidenum">
              <a:rPr lang="fr-CH" smtClean="0"/>
              <a:t>38</a:t>
            </a:fld>
            <a:endParaRPr lang="fr-CH"/>
          </a:p>
        </p:txBody>
      </p:sp>
    </p:spTree>
    <p:extLst>
      <p:ext uri="{BB962C8B-B14F-4D97-AF65-F5344CB8AC3E}">
        <p14:creationId xmlns:p14="http://schemas.microsoft.com/office/powerpoint/2010/main" val="370223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C57F261D-D0C6-4B15-B511-AD1E2156402E}"/>
              </a:ext>
            </a:extLst>
          </p:cNvPr>
          <p:cNvGraphicFramePr>
            <a:graphicFrameLocks noGrp="1"/>
          </p:cNvGraphicFramePr>
          <p:nvPr>
            <p:extLst>
              <p:ext uri="{D42A27DB-BD31-4B8C-83A1-F6EECF244321}">
                <p14:modId xmlns:p14="http://schemas.microsoft.com/office/powerpoint/2010/main" val="4275869975"/>
              </p:ext>
            </p:extLst>
          </p:nvPr>
        </p:nvGraphicFramePr>
        <p:xfrm>
          <a:off x="5497204" y="948968"/>
          <a:ext cx="6095999" cy="3329118"/>
        </p:xfrm>
        <a:graphic>
          <a:graphicData uri="http://schemas.openxmlformats.org/drawingml/2006/table">
            <a:tbl>
              <a:tblPr firstRow="1" bandRow="1">
                <a:tableStyleId>{5C22544A-7EE6-4342-B048-85BDC9FD1C3A}</a:tableStyleId>
              </a:tblPr>
              <a:tblGrid>
                <a:gridCol w="6095999">
                  <a:extLst>
                    <a:ext uri="{9D8B030D-6E8A-4147-A177-3AD203B41FA5}">
                      <a16:colId xmlns:a16="http://schemas.microsoft.com/office/drawing/2014/main" val="3853821708"/>
                    </a:ext>
                  </a:extLst>
                </a:gridCol>
              </a:tblGrid>
              <a:tr h="561557">
                <a:tc>
                  <a:txBody>
                    <a:bodyPr/>
                    <a:lstStyle/>
                    <a:p>
                      <a:r>
                        <a:rPr lang="fr-CH" sz="1600" dirty="0">
                          <a:latin typeface="Tahoma" panose="020B0604030504040204" pitchFamily="34" charset="0"/>
                          <a:ea typeface="Tahoma" panose="020B0604030504040204" pitchFamily="34" charset="0"/>
                          <a:cs typeface="Tahoma" panose="020B0604030504040204" pitchFamily="34" charset="0"/>
                        </a:rPr>
                        <a:t>PEC 20</a:t>
                      </a:r>
                    </a:p>
                  </a:txBody>
                  <a:tcPr/>
                </a:tc>
                <a:extLst>
                  <a:ext uri="{0D108BD9-81ED-4DB2-BD59-A6C34878D82A}">
                    <a16:rowId xmlns:a16="http://schemas.microsoft.com/office/drawing/2014/main" val="2045524869"/>
                  </a:ext>
                </a:extLst>
              </a:tr>
              <a:tr h="2767561">
                <a:tc>
                  <a:txBody>
                    <a:bodyPr/>
                    <a:lstStyle/>
                    <a:p>
                      <a:r>
                        <a:rPr lang="fr-CH" sz="1600" dirty="0">
                          <a:latin typeface="Tahoma" panose="020B0604030504040204" pitchFamily="34" charset="0"/>
                          <a:ea typeface="Tahoma" panose="020B0604030504040204" pitchFamily="34" charset="0"/>
                          <a:cs typeface="Tahoma" panose="020B0604030504040204" pitchFamily="34" charset="0"/>
                        </a:rPr>
                        <a:t>La formation pratique est organisée en deux périodes (FP1 et FP2). La première appartient à la première partie de la formation qui regroupe les modules fondamentaux du travail social. La seconde période relève de la spécialisation. En ce sens elle est rattachée à l’option choisie par l’</a:t>
                      </a:r>
                      <a:r>
                        <a:rPr lang="fr-CH" sz="1600" dirty="0" err="1">
                          <a:latin typeface="Tahoma" panose="020B0604030504040204" pitchFamily="34" charset="0"/>
                          <a:ea typeface="Tahoma" panose="020B0604030504040204" pitchFamily="34" charset="0"/>
                          <a:cs typeface="Tahoma" panose="020B0604030504040204" pitchFamily="34" charset="0"/>
                        </a:rPr>
                        <a:t>étudiant·e</a:t>
                      </a:r>
                      <a:r>
                        <a:rPr lang="fr-CH" sz="1600" dirty="0">
                          <a:latin typeface="Tahoma" panose="020B0604030504040204" pitchFamily="34" charset="0"/>
                          <a:ea typeface="Tahoma" panose="020B0604030504040204" pitchFamily="34" charset="0"/>
                          <a:cs typeface="Tahoma" panose="020B0604030504040204" pitchFamily="34" charset="0"/>
                        </a:rPr>
                        <a:t> (service social, animation socioculturelle, éducation sociale).</a:t>
                      </a:r>
                    </a:p>
                  </a:txBody>
                  <a:tcPr/>
                </a:tc>
                <a:extLst>
                  <a:ext uri="{0D108BD9-81ED-4DB2-BD59-A6C34878D82A}">
                    <a16:rowId xmlns:a16="http://schemas.microsoft.com/office/drawing/2014/main" val="2177546830"/>
                  </a:ext>
                </a:extLst>
              </a:tr>
            </a:tbl>
          </a:graphicData>
        </a:graphic>
      </p:graphicFrame>
      <p:pic>
        <p:nvPicPr>
          <p:cNvPr id="9" name="Image 8">
            <a:extLst>
              <a:ext uri="{FF2B5EF4-FFF2-40B4-BE49-F238E27FC236}">
                <a16:creationId xmlns:a16="http://schemas.microsoft.com/office/drawing/2014/main" id="{52FA145D-682E-4119-A6F5-2E5268CA19FD}"/>
              </a:ext>
            </a:extLst>
          </p:cNvPr>
          <p:cNvPicPr>
            <a:picLocks noChangeAspect="1"/>
          </p:cNvPicPr>
          <p:nvPr/>
        </p:nvPicPr>
        <p:blipFill>
          <a:blip r:embed="rId3"/>
          <a:stretch>
            <a:fillRect/>
          </a:stretch>
        </p:blipFill>
        <p:spPr>
          <a:xfrm>
            <a:off x="204134" y="948968"/>
            <a:ext cx="4753324" cy="5464809"/>
          </a:xfrm>
          <a:prstGeom prst="rect">
            <a:avLst/>
          </a:prstGeom>
        </p:spPr>
      </p:pic>
      <p:graphicFrame>
        <p:nvGraphicFramePr>
          <p:cNvPr id="5" name="Tableau 4">
            <a:extLst>
              <a:ext uri="{FF2B5EF4-FFF2-40B4-BE49-F238E27FC236}">
                <a16:creationId xmlns:a16="http://schemas.microsoft.com/office/drawing/2014/main" id="{8AF3A1CD-CE8A-96EA-22AB-90F8132BC569}"/>
              </a:ext>
            </a:extLst>
          </p:cNvPr>
          <p:cNvGraphicFramePr>
            <a:graphicFrameLocks noGrp="1"/>
          </p:cNvGraphicFramePr>
          <p:nvPr>
            <p:extLst>
              <p:ext uri="{D42A27DB-BD31-4B8C-83A1-F6EECF244321}">
                <p14:modId xmlns:p14="http://schemas.microsoft.com/office/powerpoint/2010/main" val="2164648386"/>
              </p:ext>
            </p:extLst>
          </p:nvPr>
        </p:nvGraphicFramePr>
        <p:xfrm>
          <a:off x="5497204" y="3310936"/>
          <a:ext cx="6095999" cy="3102841"/>
        </p:xfrm>
        <a:graphic>
          <a:graphicData uri="http://schemas.openxmlformats.org/drawingml/2006/table">
            <a:tbl>
              <a:tblPr firstRow="1" bandRow="1">
                <a:tableStyleId>{5C22544A-7EE6-4342-B048-85BDC9FD1C3A}</a:tableStyleId>
              </a:tblPr>
              <a:tblGrid>
                <a:gridCol w="6095999">
                  <a:extLst>
                    <a:ext uri="{9D8B030D-6E8A-4147-A177-3AD203B41FA5}">
                      <a16:colId xmlns:a16="http://schemas.microsoft.com/office/drawing/2014/main" val="3853821708"/>
                    </a:ext>
                  </a:extLst>
                </a:gridCol>
              </a:tblGrid>
              <a:tr h="185057">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045524869"/>
                  </a:ext>
                </a:extLst>
              </a:tr>
              <a:tr h="2767561">
                <a:tc>
                  <a:txBody>
                    <a:bodyPr/>
                    <a:lstStyle/>
                    <a:p>
                      <a:r>
                        <a:rPr lang="fr-CH" sz="1600" dirty="0">
                          <a:latin typeface="Tahoma" panose="020B0604030504040204" pitchFamily="34" charset="0"/>
                          <a:ea typeface="Tahoma" panose="020B0604030504040204" pitchFamily="34" charset="0"/>
                          <a:cs typeface="Tahoma" panose="020B0604030504040204" pitchFamily="34" charset="0"/>
                        </a:rPr>
                        <a:t>« Conformément au Plan d’études cadre (PEC), la formation pratique doit permettre aux étudiant-e-s de développer les compétences attendues au terme de leur formation. Par rapport au référentiel de compétences défini dans le PEC, un niveau d’exigences différent est  attendu entre la première période de formation pratique et la deuxième (cf. Annexe 1). »</a:t>
                      </a:r>
                    </a:p>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177546830"/>
                  </a:ext>
                </a:extLst>
              </a:tr>
            </a:tbl>
          </a:graphicData>
        </a:graphic>
      </p:graphicFrame>
    </p:spTree>
    <p:extLst>
      <p:ext uri="{BB962C8B-B14F-4D97-AF65-F5344CB8AC3E}">
        <p14:creationId xmlns:p14="http://schemas.microsoft.com/office/powerpoint/2010/main" val="184121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3544093-A31D-4C1F-F6AB-9C4AFA8C054A}"/>
              </a:ext>
            </a:extLst>
          </p:cNvPr>
          <p:cNvSpPr>
            <a:spLocks noGrp="1"/>
          </p:cNvSpPr>
          <p:nvPr>
            <p:ph type="sldNum" sz="quarter" idx="12"/>
          </p:nvPr>
        </p:nvSpPr>
        <p:spPr/>
        <p:txBody>
          <a:bodyPr/>
          <a:lstStyle/>
          <a:p>
            <a:fld id="{2D58C5D8-E204-46B7-AF54-D6347646618F}" type="slidenum">
              <a:rPr lang="fr-CH" smtClean="0"/>
              <a:t>5</a:t>
            </a:fld>
            <a:endParaRPr lang="fr-CH"/>
          </a:p>
        </p:txBody>
      </p:sp>
      <p:pic>
        <p:nvPicPr>
          <p:cNvPr id="6" name="Image 5" descr="Une image contenant texte, Police, carte de visite, capture d’écran&#10;&#10;Description générée automatiquement">
            <a:hlinkClick r:id="rId2"/>
            <a:extLst>
              <a:ext uri="{FF2B5EF4-FFF2-40B4-BE49-F238E27FC236}">
                <a16:creationId xmlns:a16="http://schemas.microsoft.com/office/drawing/2014/main" id="{CEE68D90-500B-9964-EBA9-DB7E20CF6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1" y="209373"/>
            <a:ext cx="5029199" cy="6439254"/>
          </a:xfrm>
          <a:prstGeom prst="rect">
            <a:avLst/>
          </a:prstGeom>
        </p:spPr>
      </p:pic>
    </p:spTree>
    <p:extLst>
      <p:ext uri="{BB962C8B-B14F-4D97-AF65-F5344CB8AC3E}">
        <p14:creationId xmlns:p14="http://schemas.microsoft.com/office/powerpoint/2010/main" val="307272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D488AA-1437-4DA6-BADC-2D395CA307A3}"/>
              </a:ext>
            </a:extLst>
          </p:cNvPr>
          <p:cNvSpPr>
            <a:spLocks noGrp="1"/>
          </p:cNvSpPr>
          <p:nvPr>
            <p:ph type="title"/>
          </p:nvPr>
        </p:nvSpPr>
        <p:spPr>
          <a:xfrm>
            <a:off x="1951990" y="492113"/>
            <a:ext cx="8911687" cy="896577"/>
          </a:xfrm>
        </p:spPr>
        <p:txBody>
          <a:bodyPr/>
          <a:lstStyle/>
          <a:p>
            <a:r>
              <a:rPr lang="fr-CH" sz="4000" b="1" dirty="0">
                <a:solidFill>
                  <a:srgbClr val="0B3E75"/>
                </a:solidFill>
                <a:latin typeface="Arial" panose="020B0604020202020204" pitchFamily="34" charset="0"/>
                <a:cs typeface="Arial" panose="020B0604020202020204" pitchFamily="34" charset="0"/>
              </a:rPr>
              <a:t>Plan</a:t>
            </a:r>
            <a:r>
              <a:rPr lang="fr-CH" b="1" dirty="0"/>
              <a:t> </a:t>
            </a:r>
            <a:r>
              <a:rPr lang="fr-CH" sz="4000" b="1" dirty="0">
                <a:solidFill>
                  <a:srgbClr val="0B3E75"/>
                </a:solidFill>
                <a:latin typeface="Arial" panose="020B0604020202020204" pitchFamily="34" charset="0"/>
                <a:cs typeface="Arial" panose="020B0604020202020204" pitchFamily="34" charset="0"/>
              </a:rPr>
              <a:t>d’Etude Cadre (PEC20)</a:t>
            </a:r>
          </a:p>
        </p:txBody>
      </p:sp>
      <p:pic>
        <p:nvPicPr>
          <p:cNvPr id="5" name="Espace réservé du contenu 4">
            <a:extLst>
              <a:ext uri="{FF2B5EF4-FFF2-40B4-BE49-F238E27FC236}">
                <a16:creationId xmlns:a16="http://schemas.microsoft.com/office/drawing/2014/main" id="{68850CA1-69CC-405F-BC7E-C004E925023F}"/>
              </a:ext>
            </a:extLst>
          </p:cNvPr>
          <p:cNvPicPr>
            <a:picLocks noGrp="1" noChangeAspect="1"/>
          </p:cNvPicPr>
          <p:nvPr>
            <p:ph idx="1"/>
          </p:nvPr>
        </p:nvPicPr>
        <p:blipFill>
          <a:blip r:embed="rId2"/>
          <a:stretch>
            <a:fillRect/>
          </a:stretch>
        </p:blipFill>
        <p:spPr>
          <a:xfrm>
            <a:off x="1795482" y="1639957"/>
            <a:ext cx="9224701" cy="5218043"/>
          </a:xfrm>
        </p:spPr>
      </p:pic>
      <p:sp>
        <p:nvSpPr>
          <p:cNvPr id="8" name="Ellipse 7">
            <a:extLst>
              <a:ext uri="{FF2B5EF4-FFF2-40B4-BE49-F238E27FC236}">
                <a16:creationId xmlns:a16="http://schemas.microsoft.com/office/drawing/2014/main" id="{F9DC7561-DEF6-424D-84F0-B7B25607A1C0}"/>
              </a:ext>
            </a:extLst>
          </p:cNvPr>
          <p:cNvSpPr/>
          <p:nvPr/>
        </p:nvSpPr>
        <p:spPr>
          <a:xfrm>
            <a:off x="2087775" y="1546040"/>
            <a:ext cx="5983356" cy="716645"/>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H"/>
          </a:p>
        </p:txBody>
      </p:sp>
    </p:spTree>
    <p:extLst>
      <p:ext uri="{BB962C8B-B14F-4D97-AF65-F5344CB8AC3E}">
        <p14:creationId xmlns:p14="http://schemas.microsoft.com/office/powerpoint/2010/main" val="414816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Espace réservé du numéro de diapositive 1"/>
          <p:cNvSpPr>
            <a:spLocks noGrp="1"/>
          </p:cNvSpPr>
          <p:nvPr>
            <p:ph type="sldNum" sz="quarter" idx="12"/>
          </p:nvPr>
        </p:nvSpPr>
        <p:spPr>
          <a:xfrm>
            <a:off x="10199690" y="5732861"/>
            <a:ext cx="465137" cy="180975"/>
          </a:xfrm>
          <a:noFill/>
        </p:spPr>
        <p:txBody>
          <a:bodyPr/>
          <a:lstStyle>
            <a:lvl1pPr>
              <a:defRPr sz="1800">
                <a:solidFill>
                  <a:schemeClr val="tx1"/>
                </a:solidFill>
                <a:latin typeface="Arial" charset="0"/>
                <a:ea typeface="ＭＳ Ｐゴシック" charset="0"/>
                <a:cs typeface="ＭＳ Ｐゴシック" charset="0"/>
              </a:defRPr>
            </a:lvl1pPr>
            <a:lvl2pPr marL="557213" indent="-214313">
              <a:defRPr sz="1800">
                <a:solidFill>
                  <a:schemeClr val="tx1"/>
                </a:solidFill>
                <a:latin typeface="Arial" charset="0"/>
                <a:ea typeface="ＭＳ Ｐゴシック" charset="0"/>
              </a:defRPr>
            </a:lvl2pPr>
            <a:lvl3pPr marL="857250" indent="-171450">
              <a:defRPr sz="1800">
                <a:solidFill>
                  <a:schemeClr val="tx1"/>
                </a:solidFill>
                <a:latin typeface="Arial" charset="0"/>
                <a:ea typeface="ＭＳ Ｐゴシック" charset="0"/>
              </a:defRPr>
            </a:lvl3pPr>
            <a:lvl4pPr marL="1200150" indent="-171450">
              <a:defRPr sz="1800">
                <a:solidFill>
                  <a:schemeClr val="tx1"/>
                </a:solidFill>
                <a:latin typeface="Arial" charset="0"/>
                <a:ea typeface="ＭＳ Ｐゴシック" charset="0"/>
              </a:defRPr>
            </a:lvl4pPr>
            <a:lvl5pPr marL="1543050" indent="-171450">
              <a:defRPr sz="1800">
                <a:solidFill>
                  <a:schemeClr val="tx1"/>
                </a:solidFill>
                <a:latin typeface="Arial" charset="0"/>
                <a:ea typeface="ＭＳ Ｐゴシック" charset="0"/>
              </a:defRPr>
            </a:lvl5pPr>
            <a:lvl6pPr marL="1885950" indent="-171450" eaLnBrk="0" fontAlgn="base" hangingPunct="0">
              <a:spcBef>
                <a:spcPct val="0"/>
              </a:spcBef>
              <a:spcAft>
                <a:spcPct val="0"/>
              </a:spcAft>
              <a:defRPr sz="1800">
                <a:solidFill>
                  <a:schemeClr val="tx1"/>
                </a:solidFill>
                <a:latin typeface="Arial" charset="0"/>
                <a:ea typeface="ＭＳ Ｐゴシック" charset="0"/>
              </a:defRPr>
            </a:lvl6pPr>
            <a:lvl7pPr marL="2228850" indent="-171450" eaLnBrk="0" fontAlgn="base" hangingPunct="0">
              <a:spcBef>
                <a:spcPct val="0"/>
              </a:spcBef>
              <a:spcAft>
                <a:spcPct val="0"/>
              </a:spcAft>
              <a:defRPr sz="1800">
                <a:solidFill>
                  <a:schemeClr val="tx1"/>
                </a:solidFill>
                <a:latin typeface="Arial" charset="0"/>
                <a:ea typeface="ＭＳ Ｐゴシック" charset="0"/>
              </a:defRPr>
            </a:lvl7pPr>
            <a:lvl8pPr marL="2571750" indent="-171450" eaLnBrk="0" fontAlgn="base" hangingPunct="0">
              <a:spcBef>
                <a:spcPct val="0"/>
              </a:spcBef>
              <a:spcAft>
                <a:spcPct val="0"/>
              </a:spcAft>
              <a:defRPr sz="1800">
                <a:solidFill>
                  <a:schemeClr val="tx1"/>
                </a:solidFill>
                <a:latin typeface="Arial" charset="0"/>
                <a:ea typeface="ＭＳ Ｐゴシック" charset="0"/>
              </a:defRPr>
            </a:lvl8pPr>
            <a:lvl9pPr marL="2914650" indent="-171450" eaLnBrk="0" fontAlgn="base" hangingPunct="0">
              <a:spcBef>
                <a:spcPct val="0"/>
              </a:spcBef>
              <a:spcAft>
                <a:spcPct val="0"/>
              </a:spcAft>
              <a:defRPr sz="1800">
                <a:solidFill>
                  <a:schemeClr val="tx1"/>
                </a:solidFill>
                <a:latin typeface="Arial" charset="0"/>
                <a:ea typeface="ＭＳ Ｐゴシック" charset="0"/>
              </a:defRPr>
            </a:lvl9pPr>
          </a:lstStyle>
          <a:p>
            <a:pPr algn="l" defTabSz="685800">
              <a:defRPr/>
            </a:pPr>
            <a:fld id="{CF6FB419-8369-2845-A85A-96AF8A1E31E2}" type="slidenum">
              <a:rPr lang="fr-FR" sz="600">
                <a:solidFill>
                  <a:srgbClr val="535352"/>
                </a:solidFill>
              </a:rPr>
              <a:pPr algn="l" defTabSz="685800">
                <a:defRPr/>
              </a:pPr>
              <a:t>7</a:t>
            </a:fld>
            <a:endParaRPr lang="fr-FR" sz="600" dirty="0">
              <a:solidFill>
                <a:srgbClr val="535352"/>
              </a:solidFill>
            </a:endParaRPr>
          </a:p>
        </p:txBody>
      </p:sp>
      <p:pic>
        <p:nvPicPr>
          <p:cNvPr id="8" name="Image 7"/>
          <p:cNvPicPr>
            <a:picLocks noChangeAspect="1"/>
          </p:cNvPicPr>
          <p:nvPr/>
        </p:nvPicPr>
        <p:blipFill>
          <a:blip r:embed="rId3"/>
          <a:stretch>
            <a:fillRect/>
          </a:stretch>
        </p:blipFill>
        <p:spPr>
          <a:xfrm>
            <a:off x="9264351" y="116630"/>
            <a:ext cx="1400474" cy="1224137"/>
          </a:xfrm>
          <a:prstGeom prst="rect">
            <a:avLst/>
          </a:prstGeom>
        </p:spPr>
      </p:pic>
      <p:pic>
        <p:nvPicPr>
          <p:cNvPr id="3" name="Image 2">
            <a:extLst>
              <a:ext uri="{FF2B5EF4-FFF2-40B4-BE49-F238E27FC236}">
                <a16:creationId xmlns:a16="http://schemas.microsoft.com/office/drawing/2014/main" id="{D1788952-4061-4B5E-8FE0-E926FEFB3DBF}"/>
              </a:ext>
            </a:extLst>
          </p:cNvPr>
          <p:cNvPicPr>
            <a:picLocks noChangeAspect="1"/>
          </p:cNvPicPr>
          <p:nvPr/>
        </p:nvPicPr>
        <p:blipFill>
          <a:blip r:embed="rId4"/>
          <a:stretch>
            <a:fillRect/>
          </a:stretch>
        </p:blipFill>
        <p:spPr>
          <a:xfrm>
            <a:off x="1527175" y="116631"/>
            <a:ext cx="1760513" cy="1224136"/>
          </a:xfrm>
          <a:prstGeom prst="rect">
            <a:avLst/>
          </a:prstGeom>
        </p:spPr>
      </p:pic>
      <p:pic>
        <p:nvPicPr>
          <p:cNvPr id="2" name="Image 1">
            <a:extLst>
              <a:ext uri="{FF2B5EF4-FFF2-40B4-BE49-F238E27FC236}">
                <a16:creationId xmlns:a16="http://schemas.microsoft.com/office/drawing/2014/main" id="{5C4973E6-03B8-4E71-BE15-1AFC6F064C6A}"/>
              </a:ext>
            </a:extLst>
          </p:cNvPr>
          <p:cNvPicPr>
            <a:picLocks noChangeAspect="1"/>
          </p:cNvPicPr>
          <p:nvPr/>
        </p:nvPicPr>
        <p:blipFill>
          <a:blip r:embed="rId5"/>
          <a:stretch>
            <a:fillRect/>
          </a:stretch>
        </p:blipFill>
        <p:spPr>
          <a:xfrm>
            <a:off x="1524000" y="1340768"/>
            <a:ext cx="9144000" cy="5400601"/>
          </a:xfrm>
          <a:prstGeom prst="rect">
            <a:avLst/>
          </a:prstGeom>
        </p:spPr>
      </p:pic>
      <p:sp>
        <p:nvSpPr>
          <p:cNvPr id="5" name="ZoneTexte 4"/>
          <p:cNvSpPr txBox="1"/>
          <p:nvPr/>
        </p:nvSpPr>
        <p:spPr>
          <a:xfrm>
            <a:off x="3287688" y="116631"/>
            <a:ext cx="5976663" cy="1384995"/>
          </a:xfrm>
          <a:prstGeom prst="rect">
            <a:avLst/>
          </a:prstGeom>
          <a:solidFill>
            <a:schemeClr val="bg1"/>
          </a:solidFill>
        </p:spPr>
        <p:txBody>
          <a:bodyPr wrap="square" rtlCol="0">
            <a:spAutoFit/>
          </a:bodyPr>
          <a:lstStyle/>
          <a:p>
            <a:pPr algn="ctr" defTabSz="685800">
              <a:defRPr/>
            </a:pPr>
            <a:r>
              <a:rPr lang="fr-CH" sz="2800" b="1" dirty="0">
                <a:solidFill>
                  <a:srgbClr val="0B3E75"/>
                </a:solidFill>
                <a:latin typeface="Arial" panose="020B0604020202020204" pitchFamily="34" charset="0"/>
                <a:ea typeface="+mj-ea"/>
                <a:cs typeface="Arial" panose="020B0604020202020204" pitchFamily="34" charset="0"/>
              </a:rPr>
              <a:t>Modules fondamentaux </a:t>
            </a:r>
          </a:p>
          <a:p>
            <a:pPr algn="ctr" defTabSz="685800">
              <a:defRPr/>
            </a:pPr>
            <a:r>
              <a:rPr lang="fr-CH" sz="2800" b="1" dirty="0">
                <a:solidFill>
                  <a:srgbClr val="0B3E75"/>
                </a:solidFill>
                <a:latin typeface="Arial" panose="020B0604020202020204" pitchFamily="34" charset="0"/>
                <a:ea typeface="+mj-ea"/>
                <a:cs typeface="Arial" panose="020B0604020202020204" pitchFamily="34" charset="0"/>
              </a:rPr>
              <a:t>et</a:t>
            </a:r>
          </a:p>
          <a:p>
            <a:pPr algn="ctr" defTabSz="685800">
              <a:defRPr/>
            </a:pPr>
            <a:r>
              <a:rPr lang="fr-CH" sz="2800" b="1" dirty="0">
                <a:solidFill>
                  <a:srgbClr val="0B3E75"/>
                </a:solidFill>
                <a:latin typeface="Arial" panose="020B0604020202020204" pitchFamily="34" charset="0"/>
                <a:ea typeface="+mj-ea"/>
                <a:cs typeface="Arial" panose="020B0604020202020204" pitchFamily="34" charset="0"/>
              </a:rPr>
              <a:t>Référentiel de compétences</a:t>
            </a:r>
          </a:p>
        </p:txBody>
      </p:sp>
      <p:pic>
        <p:nvPicPr>
          <p:cNvPr id="6" name="Image 5">
            <a:extLst>
              <a:ext uri="{FF2B5EF4-FFF2-40B4-BE49-F238E27FC236}">
                <a16:creationId xmlns:a16="http://schemas.microsoft.com/office/drawing/2014/main" id="{7045761D-CEDD-41BE-B299-86445F7DAAFF}"/>
              </a:ext>
            </a:extLst>
          </p:cNvPr>
          <p:cNvPicPr>
            <a:picLocks noChangeAspect="1"/>
          </p:cNvPicPr>
          <p:nvPr/>
        </p:nvPicPr>
        <p:blipFill>
          <a:blip r:embed="rId6"/>
          <a:stretch>
            <a:fillRect/>
          </a:stretch>
        </p:blipFill>
        <p:spPr>
          <a:xfrm>
            <a:off x="8470467" y="3904113"/>
            <a:ext cx="298811" cy="273909"/>
          </a:xfrm>
          <a:prstGeom prst="rect">
            <a:avLst/>
          </a:prstGeom>
        </p:spPr>
      </p:pic>
      <p:pic>
        <p:nvPicPr>
          <p:cNvPr id="9" name="Image 8">
            <a:extLst>
              <a:ext uri="{FF2B5EF4-FFF2-40B4-BE49-F238E27FC236}">
                <a16:creationId xmlns:a16="http://schemas.microsoft.com/office/drawing/2014/main" id="{6B2130C9-5279-4B21-8F83-37A03DD27D49}"/>
              </a:ext>
            </a:extLst>
          </p:cNvPr>
          <p:cNvPicPr>
            <a:picLocks noChangeAspect="1"/>
          </p:cNvPicPr>
          <p:nvPr/>
        </p:nvPicPr>
        <p:blipFill>
          <a:blip r:embed="rId6"/>
          <a:stretch>
            <a:fillRect/>
          </a:stretch>
        </p:blipFill>
        <p:spPr>
          <a:xfrm>
            <a:off x="9114945" y="2869239"/>
            <a:ext cx="298811" cy="273909"/>
          </a:xfrm>
          <a:prstGeom prst="rect">
            <a:avLst/>
          </a:prstGeom>
        </p:spPr>
      </p:pic>
    </p:spTree>
    <p:extLst>
      <p:ext uri="{BB962C8B-B14F-4D97-AF65-F5344CB8AC3E}">
        <p14:creationId xmlns:p14="http://schemas.microsoft.com/office/powerpoint/2010/main" val="170011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a:extLst>
              <a:ext uri="{FF2B5EF4-FFF2-40B4-BE49-F238E27FC236}">
                <a16:creationId xmlns:a16="http://schemas.microsoft.com/office/drawing/2014/main" id="{A6A69174-2C62-47D0-A02D-3ABFECACCFB2}"/>
              </a:ext>
            </a:extLst>
          </p:cNvPr>
          <p:cNvSpPr>
            <a:spLocks noGrp="1"/>
          </p:cNvSpPr>
          <p:nvPr>
            <p:ph type="title"/>
          </p:nvPr>
        </p:nvSpPr>
        <p:spPr>
          <a:xfrm>
            <a:off x="1640156" y="0"/>
            <a:ext cx="8911687" cy="1280890"/>
          </a:xfrm>
        </p:spPr>
        <p:txBody>
          <a:bodyPr>
            <a:noAutofit/>
          </a:bodyPr>
          <a:lstStyle/>
          <a:p>
            <a:br>
              <a:rPr lang="fr-CH" altLang="fr-FR" sz="4000" b="1" dirty="0">
                <a:solidFill>
                  <a:srgbClr val="0B3E75"/>
                </a:solidFill>
                <a:latin typeface="Arial" panose="020B0604020202020204" pitchFamily="34" charset="0"/>
                <a:cs typeface="Arial" panose="020B0604020202020204" pitchFamily="34" charset="0"/>
              </a:rPr>
            </a:br>
            <a:r>
              <a:rPr lang="fr-CH" altLang="fr-FR" sz="4000" b="1" dirty="0">
                <a:solidFill>
                  <a:srgbClr val="0B3E75"/>
                </a:solidFill>
                <a:latin typeface="Arial" panose="020B0604020202020204" pitchFamily="34" charset="0"/>
                <a:cs typeface="Arial" panose="020B0604020202020204" pitchFamily="34" charset="0"/>
              </a:rPr>
              <a:t>Une compétence : une définition</a:t>
            </a:r>
            <a:endParaRPr lang="en-US" altLang="fr-FR" sz="4000" b="1" dirty="0">
              <a:solidFill>
                <a:srgbClr val="0B3E75"/>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C8DCCCF1-FDF1-426F-9B33-51D8220DC3D1}"/>
              </a:ext>
            </a:extLst>
          </p:cNvPr>
          <p:cNvSpPr>
            <a:spLocks noGrp="1"/>
          </p:cNvSpPr>
          <p:nvPr>
            <p:ph idx="1"/>
          </p:nvPr>
        </p:nvSpPr>
        <p:spPr>
          <a:xfrm>
            <a:off x="1470020" y="1381539"/>
            <a:ext cx="8915400" cy="5247861"/>
          </a:xfrm>
        </p:spPr>
        <p:txBody>
          <a:bodyPr>
            <a:normAutofit/>
          </a:bodyPr>
          <a:lstStyle/>
          <a:p>
            <a:pPr marL="0" algn="just">
              <a:spcBef>
                <a:spcPts val="0"/>
              </a:spcBef>
              <a:buNone/>
              <a:defRPr/>
            </a:pPr>
            <a:endParaRPr lang="fr-CH" sz="3600" i="1" dirty="0"/>
          </a:p>
          <a:p>
            <a:pPr marL="0" algn="just">
              <a:spcBef>
                <a:spcPts val="0"/>
              </a:spcBef>
              <a:buNone/>
              <a:defRPr/>
            </a:pPr>
            <a:r>
              <a:rPr lang="fr-CH" sz="3600" i="1" dirty="0"/>
              <a:t>« Un </a:t>
            </a:r>
            <a:r>
              <a:rPr lang="fr-CH" sz="3600" b="1" i="1" dirty="0"/>
              <a:t>savoir-agir</a:t>
            </a:r>
            <a:r>
              <a:rPr lang="fr-CH" sz="3600" i="1" dirty="0"/>
              <a:t> complexe prenant appui sur la </a:t>
            </a:r>
            <a:r>
              <a:rPr lang="fr-CH" sz="3600" b="1" i="1" dirty="0"/>
              <a:t>mobilisation et la combinaison efficaces</a:t>
            </a:r>
            <a:r>
              <a:rPr lang="fr-CH" sz="3600" i="1" dirty="0"/>
              <a:t> d’une variété de </a:t>
            </a:r>
            <a:r>
              <a:rPr lang="fr-CH" sz="3600" b="1" i="1" dirty="0"/>
              <a:t>ressources</a:t>
            </a:r>
            <a:r>
              <a:rPr lang="fr-CH" sz="3600" i="1" dirty="0"/>
              <a:t> internes et externes à l’intérieur d’une </a:t>
            </a:r>
            <a:r>
              <a:rPr lang="fr-CH" sz="3600" b="1" i="1" dirty="0"/>
              <a:t>famille de situations</a:t>
            </a:r>
            <a:r>
              <a:rPr lang="fr-CH" sz="3600" i="1" dirty="0"/>
              <a:t> »	</a:t>
            </a:r>
          </a:p>
          <a:p>
            <a:pPr marL="0" algn="just">
              <a:spcBef>
                <a:spcPts val="0"/>
              </a:spcBef>
              <a:buNone/>
              <a:defRPr/>
            </a:pPr>
            <a:endParaRPr lang="fr-CH" sz="2000" i="1" dirty="0"/>
          </a:p>
          <a:p>
            <a:pPr marL="0" algn="just">
              <a:spcBef>
                <a:spcPts val="0"/>
              </a:spcBef>
              <a:buNone/>
              <a:defRPr/>
            </a:pPr>
            <a:r>
              <a:rPr lang="fr-CH" sz="2000" dirty="0"/>
              <a:t>Tardif J. (2006): L’évaluation des compétences, Montréal, éd Chenelière</a:t>
            </a:r>
          </a:p>
          <a:p>
            <a:pPr>
              <a:buFont typeface="Arial" charset="0"/>
              <a:buChar char="•"/>
              <a:defRPr/>
            </a:pP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a:extLst>
              <a:ext uri="{FF2B5EF4-FFF2-40B4-BE49-F238E27FC236}">
                <a16:creationId xmlns:a16="http://schemas.microsoft.com/office/drawing/2014/main" id="{320043FF-ADDA-4EEA-A2A9-D354DE695049}"/>
              </a:ext>
            </a:extLst>
          </p:cNvPr>
          <p:cNvSpPr>
            <a:spLocks noGrp="1"/>
          </p:cNvSpPr>
          <p:nvPr>
            <p:ph type="title"/>
          </p:nvPr>
        </p:nvSpPr>
        <p:spPr>
          <a:xfrm>
            <a:off x="1776413" y="597760"/>
            <a:ext cx="8153400" cy="1331843"/>
          </a:xfrm>
        </p:spPr>
        <p:txBody>
          <a:bodyPr>
            <a:normAutofit/>
          </a:bodyPr>
          <a:lstStyle/>
          <a:p>
            <a:pPr algn="ctr">
              <a:defRPr/>
            </a:pPr>
            <a:r>
              <a:rPr sz="4000" b="1" dirty="0">
                <a:solidFill>
                  <a:srgbClr val="0B3E75"/>
                </a:solidFill>
                <a:latin typeface="Arial" panose="020B0604020202020204" pitchFamily="34" charset="0"/>
                <a:cs typeface="Arial" panose="020B0604020202020204" pitchFamily="34" charset="0"/>
              </a:rPr>
              <a:t>La </a:t>
            </a:r>
            <a:r>
              <a:rPr sz="4000" b="1" dirty="0" err="1">
                <a:solidFill>
                  <a:srgbClr val="0B3E75"/>
                </a:solidFill>
                <a:latin typeface="Arial" panose="020B0604020202020204" pitchFamily="34" charset="0"/>
                <a:cs typeface="Arial" panose="020B0604020202020204" pitchFamily="34" charset="0"/>
              </a:rPr>
              <a:t>compétence</a:t>
            </a:r>
            <a:r>
              <a:rPr sz="4000" b="1" dirty="0">
                <a:solidFill>
                  <a:srgbClr val="0B3E75"/>
                </a:solidFill>
                <a:latin typeface="Arial" panose="020B0604020202020204" pitchFamily="34" charset="0"/>
                <a:cs typeface="Arial" panose="020B0604020202020204" pitchFamily="34" charset="0"/>
              </a:rPr>
              <a:t> </a:t>
            </a:r>
            <a:r>
              <a:rPr sz="4000" b="1" dirty="0" err="1">
                <a:solidFill>
                  <a:srgbClr val="0B3E75"/>
                </a:solidFill>
                <a:latin typeface="Arial" panose="020B0604020202020204" pitchFamily="34" charset="0"/>
                <a:cs typeface="Arial" panose="020B0604020202020204" pitchFamily="34" charset="0"/>
              </a:rPr>
              <a:t>professionnelle</a:t>
            </a:r>
            <a:r>
              <a:rPr lang="fr-CH" sz="4000" b="1" dirty="0">
                <a:solidFill>
                  <a:srgbClr val="0B3E75"/>
                </a:solidFill>
                <a:latin typeface="Arial" panose="020B0604020202020204" pitchFamily="34" charset="0"/>
                <a:cs typeface="Arial" panose="020B0604020202020204" pitchFamily="34" charset="0"/>
              </a:rPr>
              <a:t> </a:t>
            </a:r>
            <a:r>
              <a:rPr sz="4000" b="1" dirty="0">
                <a:solidFill>
                  <a:srgbClr val="0B3E75"/>
                </a:solidFill>
                <a:latin typeface="Arial" panose="020B0604020202020204" pitchFamily="34" charset="0"/>
                <a:cs typeface="Arial" panose="020B0604020202020204" pitchFamily="34" charset="0"/>
              </a:rPr>
              <a:t>: </a:t>
            </a:r>
            <a:br>
              <a:rPr lang="fr-CH" sz="4000" b="1" dirty="0">
                <a:solidFill>
                  <a:srgbClr val="0B3E75"/>
                </a:solidFill>
                <a:latin typeface="Arial" panose="020B0604020202020204" pitchFamily="34" charset="0"/>
                <a:cs typeface="Arial" panose="020B0604020202020204" pitchFamily="34" charset="0"/>
              </a:rPr>
            </a:br>
            <a:r>
              <a:rPr sz="4000" b="1" dirty="0" err="1">
                <a:solidFill>
                  <a:srgbClr val="0B3E75"/>
                </a:solidFill>
                <a:latin typeface="Arial" panose="020B0604020202020204" pitchFamily="34" charset="0"/>
                <a:cs typeface="Arial" panose="020B0604020202020204" pitchFamily="34" charset="0"/>
              </a:rPr>
              <a:t>une</a:t>
            </a:r>
            <a:r>
              <a:rPr sz="4000" b="1" dirty="0">
                <a:solidFill>
                  <a:srgbClr val="0B3E75"/>
                </a:solidFill>
                <a:latin typeface="Arial" panose="020B0604020202020204" pitchFamily="34" charset="0"/>
                <a:cs typeface="Arial" panose="020B0604020202020204" pitchFamily="34" charset="0"/>
              </a:rPr>
              <a:t> combinaison </a:t>
            </a:r>
          </a:p>
        </p:txBody>
      </p:sp>
      <p:sp>
        <p:nvSpPr>
          <p:cNvPr id="5" name="Rectangle 3">
            <a:extLst>
              <a:ext uri="{FF2B5EF4-FFF2-40B4-BE49-F238E27FC236}">
                <a16:creationId xmlns:a16="http://schemas.microsoft.com/office/drawing/2014/main" id="{9EDCAA18-B3E9-4FFF-9F2A-227A6449F306}"/>
              </a:ext>
            </a:extLst>
          </p:cNvPr>
          <p:cNvSpPr>
            <a:spLocks noChangeArrowheads="1"/>
          </p:cNvSpPr>
          <p:nvPr/>
        </p:nvSpPr>
        <p:spPr bwMode="auto">
          <a:xfrm>
            <a:off x="915987" y="2055987"/>
            <a:ext cx="2214562" cy="2306693"/>
          </a:xfrm>
          <a:prstGeom prst="rect">
            <a:avLst/>
          </a:prstGeom>
          <a:solidFill>
            <a:schemeClr val="accent5">
              <a:lumMod val="40000"/>
              <a:lumOff val="6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400" b="1" dirty="0">
                <a:latin typeface="Arial" panose="020B0604020202020204" pitchFamily="34" charset="0"/>
              </a:rPr>
              <a:t>Compétence</a:t>
            </a:r>
          </a:p>
          <a:p>
            <a:pPr algn="ctr" eaLnBrk="1" hangingPunct="1">
              <a:spcBef>
                <a:spcPct val="0"/>
              </a:spcBef>
              <a:buFontTx/>
              <a:buNone/>
            </a:pPr>
            <a:r>
              <a:rPr lang="fr-FR" altLang="fr-FR" sz="2400" b="1" dirty="0">
                <a:latin typeface="Arial" panose="020B0604020202020204" pitchFamily="34" charset="0"/>
              </a:rPr>
              <a:t> =</a:t>
            </a:r>
          </a:p>
          <a:p>
            <a:pPr algn="ctr" eaLnBrk="1" hangingPunct="1">
              <a:spcBef>
                <a:spcPct val="0"/>
              </a:spcBef>
              <a:buFontTx/>
              <a:buNone/>
            </a:pPr>
            <a:r>
              <a:rPr lang="fr-FR" altLang="fr-FR" sz="2400" b="1" dirty="0">
                <a:latin typeface="Arial" panose="020B0604020202020204" pitchFamily="34" charset="0"/>
              </a:rPr>
              <a:t>un savoir agir</a:t>
            </a:r>
          </a:p>
          <a:p>
            <a:pPr algn="ctr" eaLnBrk="1" hangingPunct="1">
              <a:spcBef>
                <a:spcPct val="0"/>
              </a:spcBef>
              <a:buFontTx/>
              <a:buNone/>
            </a:pPr>
            <a:r>
              <a:rPr lang="fr-FR" altLang="fr-FR" sz="2400" b="1" dirty="0">
                <a:latin typeface="Arial" panose="020B0604020202020204" pitchFamily="34" charset="0"/>
              </a:rPr>
              <a:t> </a:t>
            </a:r>
          </a:p>
        </p:txBody>
      </p:sp>
      <p:sp>
        <p:nvSpPr>
          <p:cNvPr id="6" name="Rectangle 4">
            <a:extLst>
              <a:ext uri="{FF2B5EF4-FFF2-40B4-BE49-F238E27FC236}">
                <a16:creationId xmlns:a16="http://schemas.microsoft.com/office/drawing/2014/main" id="{82308277-4612-4BDD-AA98-08BD917F88F5}"/>
              </a:ext>
            </a:extLst>
          </p:cNvPr>
          <p:cNvSpPr>
            <a:spLocks noChangeArrowheads="1"/>
          </p:cNvSpPr>
          <p:nvPr/>
        </p:nvSpPr>
        <p:spPr bwMode="auto">
          <a:xfrm>
            <a:off x="4251671" y="2055987"/>
            <a:ext cx="2665413" cy="2306693"/>
          </a:xfrm>
          <a:prstGeom prst="rect">
            <a:avLst/>
          </a:prstGeom>
          <a:solidFill>
            <a:schemeClr val="accent5">
              <a:lumMod val="40000"/>
              <a:lumOff val="6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fr-FR" altLang="fr-FR" sz="2400" dirty="0">
                <a:latin typeface="Arial" panose="020B0604020202020204" pitchFamily="34" charset="0"/>
              </a:rPr>
              <a:t>Savoir combiner</a:t>
            </a:r>
          </a:p>
          <a:p>
            <a:pPr eaLnBrk="1" hangingPunct="1">
              <a:spcBef>
                <a:spcPct val="0"/>
              </a:spcBef>
              <a:buFontTx/>
              <a:buNone/>
            </a:pPr>
            <a:endParaRPr lang="fr-FR" altLang="fr-FR" sz="2400" dirty="0">
              <a:latin typeface="Arial" panose="020B0604020202020204" pitchFamily="34" charset="0"/>
            </a:endParaRPr>
          </a:p>
          <a:p>
            <a:pPr eaLnBrk="1" hangingPunct="1">
              <a:spcBef>
                <a:spcPct val="0"/>
              </a:spcBef>
              <a:buFontTx/>
              <a:buChar char="•"/>
            </a:pPr>
            <a:r>
              <a:rPr lang="fr-FR" altLang="fr-FR" sz="2400" dirty="0">
                <a:latin typeface="Arial" panose="020B0604020202020204" pitchFamily="34" charset="0"/>
              </a:rPr>
              <a:t>Savoir transposer</a:t>
            </a:r>
          </a:p>
          <a:p>
            <a:pPr eaLnBrk="1" hangingPunct="1">
              <a:spcBef>
                <a:spcPct val="0"/>
              </a:spcBef>
              <a:buFontTx/>
              <a:buChar char="•"/>
            </a:pPr>
            <a:endParaRPr lang="fr-FR" altLang="fr-FR" sz="2400" dirty="0">
              <a:latin typeface="Arial" panose="020B0604020202020204" pitchFamily="34" charset="0"/>
            </a:endParaRPr>
          </a:p>
          <a:p>
            <a:pPr eaLnBrk="1" hangingPunct="1">
              <a:spcBef>
                <a:spcPct val="0"/>
              </a:spcBef>
              <a:buFontTx/>
              <a:buChar char="•"/>
            </a:pPr>
            <a:r>
              <a:rPr lang="fr-FR" altLang="fr-FR" sz="2400" dirty="0">
                <a:latin typeface="Arial" panose="020B0604020202020204" pitchFamily="34" charset="0"/>
              </a:rPr>
              <a:t>Savoir mobiliser</a:t>
            </a:r>
          </a:p>
        </p:txBody>
      </p:sp>
      <p:sp>
        <p:nvSpPr>
          <p:cNvPr id="7" name="Rectangle 5">
            <a:extLst>
              <a:ext uri="{FF2B5EF4-FFF2-40B4-BE49-F238E27FC236}">
                <a16:creationId xmlns:a16="http://schemas.microsoft.com/office/drawing/2014/main" id="{3780F970-8866-4A79-AC18-497170122091}"/>
              </a:ext>
            </a:extLst>
          </p:cNvPr>
          <p:cNvSpPr>
            <a:spLocks noChangeArrowheads="1"/>
          </p:cNvSpPr>
          <p:nvPr/>
        </p:nvSpPr>
        <p:spPr bwMode="auto">
          <a:xfrm>
            <a:off x="8038206" y="2062337"/>
            <a:ext cx="2952750" cy="2300344"/>
          </a:xfrm>
          <a:prstGeom prst="rect">
            <a:avLst/>
          </a:prstGeom>
          <a:solidFill>
            <a:schemeClr val="accent5">
              <a:lumMod val="40000"/>
              <a:lumOff val="6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2400" b="1" dirty="0">
              <a:latin typeface="Arial" panose="020B0604020202020204" pitchFamily="34" charset="0"/>
            </a:endParaRPr>
          </a:p>
          <a:p>
            <a:pPr eaLnBrk="1" hangingPunct="1">
              <a:spcBef>
                <a:spcPct val="0"/>
              </a:spcBef>
              <a:buFontTx/>
              <a:buNone/>
            </a:pPr>
            <a:r>
              <a:rPr lang="fr-FR" altLang="fr-FR" sz="2400" b="1" dirty="0">
                <a:latin typeface="Arial" panose="020B0604020202020204" pitchFamily="34" charset="0"/>
              </a:rPr>
              <a:t>Des ressources</a:t>
            </a:r>
          </a:p>
          <a:p>
            <a:pPr eaLnBrk="1" hangingPunct="1">
              <a:spcBef>
                <a:spcPct val="0"/>
              </a:spcBef>
              <a:buFontTx/>
              <a:buNone/>
            </a:pPr>
            <a:r>
              <a:rPr lang="fr-FR" altLang="fr-FR" sz="1800" dirty="0">
                <a:latin typeface="Arial" panose="020B0604020202020204" pitchFamily="34" charset="0"/>
              </a:rPr>
              <a:t>(connaissances, capacités,</a:t>
            </a:r>
          </a:p>
          <a:p>
            <a:pPr eaLnBrk="1" hangingPunct="1">
              <a:spcBef>
                <a:spcPct val="0"/>
              </a:spcBef>
              <a:buFontTx/>
              <a:buNone/>
            </a:pPr>
            <a:r>
              <a:rPr lang="fr-FR" altLang="fr-FR" sz="1800" dirty="0">
                <a:latin typeface="Arial" panose="020B0604020202020204" pitchFamily="34" charset="0"/>
              </a:rPr>
              <a:t>…)</a:t>
            </a:r>
          </a:p>
          <a:p>
            <a:pPr eaLnBrk="1" hangingPunct="1">
              <a:spcBef>
                <a:spcPct val="0"/>
              </a:spcBef>
              <a:buFontTx/>
              <a:buNone/>
            </a:pPr>
            <a:r>
              <a:rPr lang="fr-FR" altLang="fr-FR" sz="2400" b="1" dirty="0">
                <a:latin typeface="Arial" panose="020B0604020202020204" pitchFamily="34" charset="0"/>
              </a:rPr>
              <a:t>Internes et </a:t>
            </a:r>
          </a:p>
          <a:p>
            <a:pPr eaLnBrk="1" hangingPunct="1">
              <a:spcBef>
                <a:spcPct val="0"/>
              </a:spcBef>
              <a:buFontTx/>
              <a:buNone/>
            </a:pPr>
            <a:r>
              <a:rPr lang="fr-FR" altLang="fr-FR" sz="2400" b="1" dirty="0">
                <a:latin typeface="Arial" panose="020B0604020202020204" pitchFamily="34" charset="0"/>
              </a:rPr>
              <a:t>Externes </a:t>
            </a:r>
          </a:p>
          <a:p>
            <a:pPr eaLnBrk="1" hangingPunct="1">
              <a:spcBef>
                <a:spcPct val="0"/>
              </a:spcBef>
              <a:buFontTx/>
              <a:buNone/>
            </a:pPr>
            <a:endParaRPr lang="fr-FR" altLang="fr-FR" sz="1800" dirty="0">
              <a:latin typeface="Arial" panose="020B0604020202020204" pitchFamily="34" charset="0"/>
            </a:endParaRPr>
          </a:p>
          <a:p>
            <a:pPr eaLnBrk="1" hangingPunct="1">
              <a:spcBef>
                <a:spcPct val="0"/>
              </a:spcBef>
              <a:buFontTx/>
              <a:buNone/>
            </a:pPr>
            <a:endParaRPr lang="fr-FR" altLang="fr-FR" sz="1800" dirty="0">
              <a:latin typeface="Arial" panose="020B0604020202020204" pitchFamily="34" charset="0"/>
            </a:endParaRPr>
          </a:p>
          <a:p>
            <a:pPr eaLnBrk="1" hangingPunct="1">
              <a:spcBef>
                <a:spcPct val="0"/>
              </a:spcBef>
              <a:buFontTx/>
              <a:buNone/>
            </a:pPr>
            <a:endParaRPr lang="fr-FR" altLang="fr-FR" sz="1800" dirty="0">
              <a:latin typeface="Arial" panose="020B0604020202020204" pitchFamily="34" charset="0"/>
            </a:endParaRPr>
          </a:p>
        </p:txBody>
      </p:sp>
      <p:sp>
        <p:nvSpPr>
          <p:cNvPr id="8" name="Rectangle 6">
            <a:extLst>
              <a:ext uri="{FF2B5EF4-FFF2-40B4-BE49-F238E27FC236}">
                <a16:creationId xmlns:a16="http://schemas.microsoft.com/office/drawing/2014/main" id="{72025EB5-9532-48DE-8440-109527B332EE}"/>
              </a:ext>
            </a:extLst>
          </p:cNvPr>
          <p:cNvSpPr>
            <a:spLocks noChangeArrowheads="1"/>
          </p:cNvSpPr>
          <p:nvPr/>
        </p:nvSpPr>
        <p:spPr bwMode="auto">
          <a:xfrm>
            <a:off x="915987" y="5124860"/>
            <a:ext cx="10074969" cy="1416050"/>
          </a:xfrm>
          <a:prstGeom prst="rect">
            <a:avLst/>
          </a:prstGeom>
          <a:solidFill>
            <a:schemeClr val="accent5">
              <a:lumMod val="40000"/>
              <a:lumOff val="6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400" b="1" dirty="0">
                <a:latin typeface="Arial" panose="020B0604020202020204" pitchFamily="34" charset="0"/>
              </a:rPr>
              <a:t>Dans une situation professionnelle complexe </a:t>
            </a:r>
          </a:p>
        </p:txBody>
      </p:sp>
      <p:sp>
        <p:nvSpPr>
          <p:cNvPr id="9" name="Flèche droite 8">
            <a:extLst>
              <a:ext uri="{FF2B5EF4-FFF2-40B4-BE49-F238E27FC236}">
                <a16:creationId xmlns:a16="http://schemas.microsoft.com/office/drawing/2014/main" id="{ECF6E825-2A34-4229-AA78-3AF5DC87FAF7}"/>
              </a:ext>
            </a:extLst>
          </p:cNvPr>
          <p:cNvSpPr/>
          <p:nvPr/>
        </p:nvSpPr>
        <p:spPr>
          <a:xfrm>
            <a:off x="3236515" y="3052988"/>
            <a:ext cx="571500" cy="285750"/>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0" name="Flèche droite 9">
            <a:extLst>
              <a:ext uri="{FF2B5EF4-FFF2-40B4-BE49-F238E27FC236}">
                <a16:creationId xmlns:a16="http://schemas.microsoft.com/office/drawing/2014/main" id="{79517A54-3A26-457E-847C-27F825F37E4B}"/>
              </a:ext>
            </a:extLst>
          </p:cNvPr>
          <p:cNvSpPr/>
          <p:nvPr/>
        </p:nvSpPr>
        <p:spPr>
          <a:xfrm rot="5400000">
            <a:off x="9228831" y="4505555"/>
            <a:ext cx="571500" cy="285750"/>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11" name="Flèche droite 10">
            <a:extLst>
              <a:ext uri="{FF2B5EF4-FFF2-40B4-BE49-F238E27FC236}">
                <a16:creationId xmlns:a16="http://schemas.microsoft.com/office/drawing/2014/main" id="{99C3BBE9-81CC-41A6-B918-BBC473D1F5FD}"/>
              </a:ext>
            </a:extLst>
          </p:cNvPr>
          <p:cNvSpPr/>
          <p:nvPr/>
        </p:nvSpPr>
        <p:spPr>
          <a:xfrm>
            <a:off x="7191895" y="3052988"/>
            <a:ext cx="571500" cy="285750"/>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heckerboard(across)">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PT_HES-SO.potx" id="{35C6C8DD-11D8-4DF3-AB5F-E1D2D89D5CD8}" vid="{8A1F8933-CCAB-4EC5-AF4E-5A78674727B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1744</Words>
  <Application>Microsoft Office PowerPoint</Application>
  <PresentationFormat>Grand écran</PresentationFormat>
  <Paragraphs>276</Paragraphs>
  <Slides>38</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38</vt:i4>
      </vt:variant>
    </vt:vector>
  </HeadingPairs>
  <TitlesOfParts>
    <vt:vector size="44" baseType="lpstr">
      <vt:lpstr>Arial</vt:lpstr>
      <vt:lpstr>Arial Narrow</vt:lpstr>
      <vt:lpstr>Calibri</vt:lpstr>
      <vt:lpstr>Calibri Light</vt:lpstr>
      <vt:lpstr>Tahoma</vt:lpstr>
      <vt:lpstr>Thème Office</vt:lpstr>
      <vt:lpstr>Présentation PowerPoint</vt:lpstr>
      <vt:lpstr> Programme</vt:lpstr>
      <vt:lpstr>Plan d’Etude Cadre (PEC20)</vt:lpstr>
      <vt:lpstr>Présentation PowerPoint</vt:lpstr>
      <vt:lpstr>Présentation PowerPoint</vt:lpstr>
      <vt:lpstr>Plan d’Etude Cadre (PEC20)</vt:lpstr>
      <vt:lpstr>Présentation PowerPoint</vt:lpstr>
      <vt:lpstr> Une compétence : une définition</vt:lpstr>
      <vt:lpstr>La compétence professionnelle :  une combinaison </vt:lpstr>
      <vt:lpstr>La compétence repose sur des ressources théoriques et pratiques, internes ou externes</vt:lpstr>
      <vt:lpstr>Présentation PowerPoint</vt:lpstr>
      <vt:lpstr>Présentation PowerPoint</vt:lpstr>
      <vt:lpstr> Dispositions d’application sur la formation pratique relatives au PEC20</vt:lpstr>
      <vt:lpstr> Où trouver la documentation?</vt:lpstr>
      <vt:lpstr>Organisation de la formation pratique</vt:lpstr>
      <vt:lpstr>Présentation PowerPoint</vt:lpstr>
      <vt:lpstr>Absences</vt:lpstr>
      <vt:lpstr>Présentation PowerPoint</vt:lpstr>
      <vt:lpstr>Les acteurs-tices FP au sein de la HETS-FR </vt:lpstr>
      <vt:lpstr>Les 4 étapes de la formation pratique </vt:lpstr>
      <vt:lpstr>Présentation PowerPoint</vt:lpstr>
      <vt:lpstr> Etape 1 - Préparation pour chaque période de formation pratique  </vt:lpstr>
      <vt:lpstr>Présentation PowerPoint</vt:lpstr>
      <vt:lpstr>F1 : préparation à la FP1: une démarche progressive</vt:lpstr>
      <vt:lpstr>Bilan de compétences </vt:lpstr>
      <vt:lpstr>Présentation PowerPoint</vt:lpstr>
      <vt:lpstr>Dossier Contrat Pédagogique Tripartite 1(DCPT1)</vt:lpstr>
      <vt:lpstr>Présentation PowerPoint</vt:lpstr>
      <vt:lpstr>Recherche de places FP</vt:lpstr>
      <vt:lpstr>  Etape 2 - Élaboration du dossier contrat pédagogique tripartite 2e partie (DCPT2) </vt:lpstr>
      <vt:lpstr>   </vt:lpstr>
      <vt:lpstr> DCPT2</vt:lpstr>
      <vt:lpstr>Présentation PowerPoint</vt:lpstr>
      <vt:lpstr> Etape 3 - Mise en œuvre du programme d’apprentissage </vt:lpstr>
      <vt:lpstr>Présentation PowerPoint</vt:lpstr>
      <vt:lpstr> Etape 4 - Bilan et évaluation sommative </vt:lpstr>
      <vt:lpstr>Présentation PowerPoint</vt:lpstr>
      <vt:lpstr>Questions ? </vt:lpstr>
    </vt:vector>
  </TitlesOfParts>
  <Company>HEFR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Gremaud Sophie</dc:creator>
  <cp:lastModifiedBy>Shelton Mikael</cp:lastModifiedBy>
  <cp:revision>239</cp:revision>
  <cp:lastPrinted>2021-04-29T06:52:36Z</cp:lastPrinted>
  <dcterms:created xsi:type="dcterms:W3CDTF">2021-03-25T12:31:06Z</dcterms:created>
  <dcterms:modified xsi:type="dcterms:W3CDTF">2025-06-16T05:56:28Z</dcterms:modified>
</cp:coreProperties>
</file>